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9ee29952c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9ee29952c9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ee8e598c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ee8e598c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ee8e598c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9ee8e598c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9ee8e598c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9ee8e598c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ee8e598c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9ee8e598c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ee8e598c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ee8e598c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ee8e598c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ee8e598c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f7bc85b0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9f7bc85b0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ee8e598c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ee8e598c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f7bc85b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9f7bc85b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fe4d2d1e5_2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9fe4d2d1e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f882b2fb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f882b2fb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fe4d2d1e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29fe4d2d1e5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9fe4d2d1e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29fe4d2d1e5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fe4d2d1e5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29fe4d2d1e5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fe4d2d1e5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29fe4d2d1e5_2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fe4d2d1e5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29fe4d2d1e5_2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fe4d2d1e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29fe4d2d1e5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9fe4d2d1e5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29fe4d2d1e5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fe4d2d1e5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9fe4d2d1e5_2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fe4d2d1e5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29fe4d2d1e5_2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9fe4d2d1e5_2_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9fe4d2d1e5_2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ee8e598c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ee8e598c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9fe4d2d1e5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29fe4d2d1e5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9fe4d2d1e5_2_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29fe4d2d1e5_2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fe4d2d1e5_2_6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9fe4d2d1e5_2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9fe4d2d1e5_2_7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29fe4d2d1e5_2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9fe4d2d1e5_2_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29fe4d2d1e5_2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fe4d2d1e5_2_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29fe4d2d1e5_2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9fe4d2d1e5_2_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9fe4d2d1e5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9fe4d2d1e5_2_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29fe4d2d1e5_2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fe4d2d1e5_2_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29fe4d2d1e5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9fe4d2d1e5_2_10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29fe4d2d1e5_2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ee8e598c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9ee8e598c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9fe4d2d1e5_2_1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9fe4d2d1e5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fe4d2d1e5_2_1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29fe4d2d1e5_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9fe4d2d1e5_2_1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29fe4d2d1e5_2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9fe4d2d1e5_2_12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29fe4d2d1e5_2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9fe4d2d1e5_2_1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29fe4d2d1e5_2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9fe4d2d1e5_2_1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9fe4d2d1e5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9fe4d2d1e5_2_1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29fe4d2d1e5_2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9fe4d2d1e5_2_14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29fe4d2d1e5_2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9fe4d2d1e5_2_1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29fe4d2d1e5_2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9fe4d2d1e5_2_1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29fe4d2d1e5_2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ee8e598c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ee8e598c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9fe4d2d1e5_2_15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9fe4d2d1e5_2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9fe4d2d1e5_2_1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9fe4d2d1e5_2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9fe4d2d1e5_2_16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29fe4d2d1e5_2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9fe4d2d1e5_2_17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29fe4d2d1e5_2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9fe4d2d1e5_2_1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29fe4d2d1e5_2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9fe4d2d1e5_2_1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9fe4d2d1e5_2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9fe4d2d1e5_2_1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29fe4d2d1e5_2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ee8e598c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ee8e598c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ee8e598c5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ee8e598c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ee8e598c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ee8e598c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9ee8e598c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9ee8e598c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3.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54.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57.png"/><Relationship Id="rId8"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6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8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7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7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8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8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8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8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9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8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8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83.jpg"/><Relationship Id="rId4" Type="http://schemas.openxmlformats.org/officeDocument/2006/relationships/image" Target="../media/image88.jpg"/><Relationship Id="rId5" Type="http://schemas.openxmlformats.org/officeDocument/2006/relationships/image" Target="../media/image89.jpg"/><Relationship Id="rId6" Type="http://schemas.openxmlformats.org/officeDocument/2006/relationships/image" Target="../media/image9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29.png"/><Relationship Id="rId6" Type="http://schemas.openxmlformats.org/officeDocument/2006/relationships/image" Target="../media/image15.png"/><Relationship Id="rId7"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36.png"/><Relationship Id="rId9"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26.png"/><Relationship Id="rId8"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alibri"/>
              <a:buNone/>
            </a:pPr>
            <a:r>
              <a:rPr lang="en"/>
              <a:t>Faster Matrix Completion Using Randomized SVD</a:t>
            </a:r>
            <a:endParaRPr/>
          </a:p>
        </p:txBody>
      </p:sp>
      <p:sp>
        <p:nvSpPr>
          <p:cNvPr id="130" name="Google Shape;130;p2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rPr lang="en"/>
              <a:t>Jingyi Feng, Hangtian Zhu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idx="4294967295" type="title"/>
          </p:nvPr>
        </p:nvSpPr>
        <p:spPr>
          <a:xfrm>
            <a:off x="628650" y="197650"/>
            <a:ext cx="8330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Matrix Completion via Singular Value Threshold</a:t>
            </a:r>
            <a:endParaRPr/>
          </a:p>
        </p:txBody>
      </p:sp>
      <p:sp>
        <p:nvSpPr>
          <p:cNvPr id="226" name="Google Shape;226;p34"/>
          <p:cNvSpPr txBox="1"/>
          <p:nvPr>
            <p:ph idx="4294967295" type="body"/>
          </p:nvPr>
        </p:nvSpPr>
        <p:spPr>
          <a:xfrm>
            <a:off x="493800" y="1216825"/>
            <a:ext cx="7851600" cy="3573600"/>
          </a:xfrm>
          <a:prstGeom prst="rect">
            <a:avLst/>
          </a:prstGeom>
          <a:noFill/>
          <a:ln>
            <a:noFill/>
          </a:ln>
        </p:spPr>
        <p:txBody>
          <a:bodyPr anchorCtr="0" anchor="t" bIns="34275" lIns="68575" spcFirstLastPara="1" rIns="68575" wrap="square" tIns="34275">
            <a:normAutofit/>
          </a:bodyPr>
          <a:lstStyle/>
          <a:p>
            <a:pPr indent="-171450" lvl="0" marL="177800" rtl="0" algn="l">
              <a:lnSpc>
                <a:spcPct val="150000"/>
              </a:lnSpc>
              <a:spcBef>
                <a:spcPts val="0"/>
              </a:spcBef>
              <a:spcAft>
                <a:spcPts val="0"/>
              </a:spcAft>
              <a:buSzPts val="2100"/>
              <a:buChar char="•"/>
            </a:pPr>
            <a:r>
              <a:rPr lang="en"/>
              <a:t>Problem equals:</a:t>
            </a:r>
            <a:endParaRPr/>
          </a:p>
          <a:p>
            <a:pPr indent="-171450" lvl="0" marL="177800" rtl="0" algn="l">
              <a:lnSpc>
                <a:spcPct val="150000"/>
              </a:lnSpc>
              <a:spcBef>
                <a:spcPts val="0"/>
              </a:spcBef>
              <a:spcAft>
                <a:spcPts val="0"/>
              </a:spcAft>
              <a:buSzPts val="2100"/>
              <a:buChar char="•"/>
            </a:pPr>
            <a:r>
              <a:rPr lang="en"/>
              <a:t>         </a:t>
            </a:r>
            <a:r>
              <a:rPr lang="en"/>
              <a:t>is the proximity operator of</a:t>
            </a:r>
            <a:endParaRPr/>
          </a:p>
          <a:p>
            <a:pPr indent="-171450" lvl="0" marL="177800" rtl="0" algn="l">
              <a:lnSpc>
                <a:spcPct val="150000"/>
              </a:lnSpc>
              <a:spcBef>
                <a:spcPts val="0"/>
              </a:spcBef>
              <a:spcAft>
                <a:spcPts val="0"/>
              </a:spcAft>
              <a:buSzPts val="2100"/>
              <a:buChar char="•"/>
            </a:pPr>
            <a:r>
              <a:rPr lang="en"/>
              <a:t>Problem in the format of convex optimization problem</a:t>
            </a:r>
            <a:endParaRPr/>
          </a:p>
          <a:p>
            <a:pPr indent="-171450" lvl="0" marL="177800" rtl="0" algn="l">
              <a:lnSpc>
                <a:spcPct val="150000"/>
              </a:lnSpc>
              <a:spcBef>
                <a:spcPts val="0"/>
              </a:spcBef>
              <a:spcAft>
                <a:spcPts val="0"/>
              </a:spcAft>
              <a:buSzPts val="2100"/>
              <a:buChar char="•"/>
            </a:pPr>
            <a:r>
              <a:rPr lang="en"/>
              <a:t>Proximal gradient (forward backward splitting) method to find </a:t>
            </a:r>
            <a:endParaRPr/>
          </a:p>
          <a:p>
            <a:pPr indent="0" lvl="0" marL="177800" rtl="0" algn="l">
              <a:lnSpc>
                <a:spcPct val="150000"/>
              </a:lnSpc>
              <a:spcBef>
                <a:spcPts val="0"/>
              </a:spcBef>
              <a:spcAft>
                <a:spcPts val="0"/>
              </a:spcAft>
              <a:buNone/>
            </a:pPr>
            <a:r>
              <a:rPr lang="en"/>
              <a:t>                 </a:t>
            </a:r>
            <a:endParaRPr/>
          </a:p>
        </p:txBody>
      </p:sp>
      <p:pic>
        <p:nvPicPr>
          <p:cNvPr id="227" name="Google Shape;227;p34"/>
          <p:cNvPicPr preferRelativeResize="0"/>
          <p:nvPr/>
        </p:nvPicPr>
        <p:blipFill>
          <a:blip r:embed="rId3">
            <a:alphaModFix/>
          </a:blip>
          <a:stretch>
            <a:fillRect/>
          </a:stretch>
        </p:blipFill>
        <p:spPr>
          <a:xfrm>
            <a:off x="2597850" y="1191850"/>
            <a:ext cx="4126724" cy="486550"/>
          </a:xfrm>
          <a:prstGeom prst="rect">
            <a:avLst/>
          </a:prstGeom>
          <a:noFill/>
          <a:ln>
            <a:noFill/>
          </a:ln>
        </p:spPr>
      </p:pic>
      <p:pic>
        <p:nvPicPr>
          <p:cNvPr id="228" name="Google Shape;228;p34"/>
          <p:cNvPicPr preferRelativeResize="0"/>
          <p:nvPr/>
        </p:nvPicPr>
        <p:blipFill rotWithShape="1">
          <a:blip r:embed="rId4">
            <a:alphaModFix/>
          </a:blip>
          <a:srcRect b="12595" l="15647" r="0" t="0"/>
          <a:stretch/>
        </p:blipFill>
        <p:spPr>
          <a:xfrm>
            <a:off x="834775" y="1706550"/>
            <a:ext cx="416077" cy="391050"/>
          </a:xfrm>
          <a:prstGeom prst="rect">
            <a:avLst/>
          </a:prstGeom>
          <a:noFill/>
          <a:ln>
            <a:noFill/>
          </a:ln>
        </p:spPr>
      </p:pic>
      <p:pic>
        <p:nvPicPr>
          <p:cNvPr id="229" name="Google Shape;229;p34"/>
          <p:cNvPicPr preferRelativeResize="0"/>
          <p:nvPr/>
        </p:nvPicPr>
        <p:blipFill>
          <a:blip r:embed="rId5">
            <a:alphaModFix/>
          </a:blip>
          <a:stretch>
            <a:fillRect/>
          </a:stretch>
        </p:blipFill>
        <p:spPr>
          <a:xfrm>
            <a:off x="4377050" y="1730375"/>
            <a:ext cx="677519" cy="343400"/>
          </a:xfrm>
          <a:prstGeom prst="rect">
            <a:avLst/>
          </a:prstGeom>
          <a:noFill/>
          <a:ln>
            <a:noFill/>
          </a:ln>
        </p:spPr>
      </p:pic>
      <p:pic>
        <p:nvPicPr>
          <p:cNvPr id="230" name="Google Shape;230;p34"/>
          <p:cNvPicPr preferRelativeResize="0"/>
          <p:nvPr/>
        </p:nvPicPr>
        <p:blipFill>
          <a:blip r:embed="rId6">
            <a:alphaModFix/>
          </a:blip>
          <a:stretch>
            <a:fillRect/>
          </a:stretch>
        </p:blipFill>
        <p:spPr>
          <a:xfrm>
            <a:off x="6691225" y="2181750"/>
            <a:ext cx="1504775" cy="441250"/>
          </a:xfrm>
          <a:prstGeom prst="rect">
            <a:avLst/>
          </a:prstGeom>
          <a:noFill/>
          <a:ln>
            <a:noFill/>
          </a:ln>
        </p:spPr>
      </p:pic>
      <p:pic>
        <p:nvPicPr>
          <p:cNvPr id="231" name="Google Shape;231;p34"/>
          <p:cNvPicPr preferRelativeResize="0"/>
          <p:nvPr/>
        </p:nvPicPr>
        <p:blipFill>
          <a:blip r:embed="rId7">
            <a:alphaModFix/>
          </a:blip>
          <a:stretch>
            <a:fillRect/>
          </a:stretch>
        </p:blipFill>
        <p:spPr>
          <a:xfrm>
            <a:off x="754725" y="3177000"/>
            <a:ext cx="3331750" cy="908650"/>
          </a:xfrm>
          <a:prstGeom prst="rect">
            <a:avLst/>
          </a:prstGeom>
          <a:noFill/>
          <a:ln>
            <a:noFill/>
          </a:ln>
        </p:spPr>
      </p:pic>
      <p:pic>
        <p:nvPicPr>
          <p:cNvPr id="232" name="Google Shape;232;p34"/>
          <p:cNvPicPr preferRelativeResize="0"/>
          <p:nvPr/>
        </p:nvPicPr>
        <p:blipFill>
          <a:blip r:embed="rId8">
            <a:alphaModFix/>
          </a:blip>
          <a:stretch>
            <a:fillRect/>
          </a:stretch>
        </p:blipFill>
        <p:spPr>
          <a:xfrm>
            <a:off x="7579163" y="2715150"/>
            <a:ext cx="266175" cy="298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idx="4294967295" type="title"/>
          </p:nvPr>
        </p:nvSpPr>
        <p:spPr>
          <a:xfrm>
            <a:off x="628650" y="197650"/>
            <a:ext cx="8330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SVT Algorithm</a:t>
            </a:r>
            <a:endParaRPr/>
          </a:p>
        </p:txBody>
      </p:sp>
      <p:pic>
        <p:nvPicPr>
          <p:cNvPr id="238" name="Google Shape;238;p35"/>
          <p:cNvPicPr preferRelativeResize="0"/>
          <p:nvPr/>
        </p:nvPicPr>
        <p:blipFill>
          <a:blip r:embed="rId3">
            <a:alphaModFix/>
          </a:blip>
          <a:stretch>
            <a:fillRect/>
          </a:stretch>
        </p:blipFill>
        <p:spPr>
          <a:xfrm>
            <a:off x="912925" y="1157450"/>
            <a:ext cx="4816219" cy="3646849"/>
          </a:xfrm>
          <a:prstGeom prst="rect">
            <a:avLst/>
          </a:prstGeom>
          <a:noFill/>
          <a:ln>
            <a:noFill/>
          </a:ln>
        </p:spPr>
      </p:pic>
      <p:sp>
        <p:nvSpPr>
          <p:cNvPr id="239" name="Google Shape;239;p35"/>
          <p:cNvSpPr txBox="1"/>
          <p:nvPr/>
        </p:nvSpPr>
        <p:spPr>
          <a:xfrm>
            <a:off x="6879750" y="1687825"/>
            <a:ext cx="5871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Calibri"/>
                <a:ea typeface="Calibri"/>
                <a:cs typeface="Calibri"/>
                <a:sym typeface="Calibri"/>
              </a:rPr>
              <a:t>1-9</a:t>
            </a:r>
            <a:endParaRPr sz="2100">
              <a:solidFill>
                <a:schemeClr val="dk1"/>
              </a:solidFill>
              <a:latin typeface="Calibri"/>
              <a:ea typeface="Calibri"/>
              <a:cs typeface="Calibri"/>
              <a:sym typeface="Calibri"/>
            </a:endParaRPr>
          </a:p>
        </p:txBody>
      </p:sp>
      <p:sp>
        <p:nvSpPr>
          <p:cNvPr id="240" name="Google Shape;240;p35"/>
          <p:cNvSpPr txBox="1"/>
          <p:nvPr/>
        </p:nvSpPr>
        <p:spPr>
          <a:xfrm>
            <a:off x="6790275" y="3494675"/>
            <a:ext cx="10017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Calibri"/>
                <a:ea typeface="Calibri"/>
                <a:cs typeface="Calibri"/>
                <a:sym typeface="Calibri"/>
              </a:rPr>
              <a:t>10-11</a:t>
            </a:r>
            <a:endParaRPr sz="2100">
              <a:solidFill>
                <a:schemeClr val="dk1"/>
              </a:solidFill>
              <a:latin typeface="Calibri"/>
              <a:ea typeface="Calibri"/>
              <a:cs typeface="Calibri"/>
              <a:sym typeface="Calibri"/>
            </a:endParaRPr>
          </a:p>
        </p:txBody>
      </p:sp>
      <p:pic>
        <p:nvPicPr>
          <p:cNvPr id="241" name="Google Shape;241;p35"/>
          <p:cNvPicPr preferRelativeResize="0"/>
          <p:nvPr/>
        </p:nvPicPr>
        <p:blipFill rotWithShape="1">
          <a:blip r:embed="rId4">
            <a:alphaModFix/>
          </a:blip>
          <a:srcRect b="0" l="0" r="5571" t="0"/>
          <a:stretch/>
        </p:blipFill>
        <p:spPr>
          <a:xfrm>
            <a:off x="6298200" y="2229300"/>
            <a:ext cx="1750201" cy="342450"/>
          </a:xfrm>
          <a:prstGeom prst="rect">
            <a:avLst/>
          </a:prstGeom>
          <a:noFill/>
          <a:ln>
            <a:noFill/>
          </a:ln>
        </p:spPr>
      </p:pic>
      <p:pic>
        <p:nvPicPr>
          <p:cNvPr id="242" name="Google Shape;242;p35"/>
          <p:cNvPicPr preferRelativeResize="0"/>
          <p:nvPr/>
        </p:nvPicPr>
        <p:blipFill>
          <a:blip r:embed="rId5">
            <a:alphaModFix/>
          </a:blip>
          <a:stretch>
            <a:fillRect/>
          </a:stretch>
        </p:blipFill>
        <p:spPr>
          <a:xfrm>
            <a:off x="6298200" y="4045200"/>
            <a:ext cx="2625406" cy="342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idx="4294967295" type="title"/>
          </p:nvPr>
        </p:nvSpPr>
        <p:spPr>
          <a:xfrm>
            <a:off x="628650" y="197650"/>
            <a:ext cx="8330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rSVD-PI(Power Iteration)</a:t>
            </a:r>
            <a:endParaRPr/>
          </a:p>
        </p:txBody>
      </p:sp>
      <p:pic>
        <p:nvPicPr>
          <p:cNvPr id="248" name="Google Shape;248;p36"/>
          <p:cNvPicPr preferRelativeResize="0"/>
          <p:nvPr/>
        </p:nvPicPr>
        <p:blipFill rotWithShape="1">
          <a:blip r:embed="rId3">
            <a:alphaModFix/>
          </a:blip>
          <a:srcRect b="0" l="0" r="0" t="2008"/>
          <a:stretch/>
        </p:blipFill>
        <p:spPr>
          <a:xfrm>
            <a:off x="440225" y="1114100"/>
            <a:ext cx="3882700" cy="2434975"/>
          </a:xfrm>
          <a:prstGeom prst="rect">
            <a:avLst/>
          </a:prstGeom>
          <a:noFill/>
          <a:ln>
            <a:noFill/>
          </a:ln>
        </p:spPr>
      </p:pic>
      <p:pic>
        <p:nvPicPr>
          <p:cNvPr id="249" name="Google Shape;249;p36"/>
          <p:cNvPicPr preferRelativeResize="0"/>
          <p:nvPr/>
        </p:nvPicPr>
        <p:blipFill rotWithShape="1">
          <a:blip r:embed="rId4">
            <a:alphaModFix/>
          </a:blip>
          <a:srcRect b="0" l="0" r="0" t="990"/>
          <a:stretch/>
        </p:blipFill>
        <p:spPr>
          <a:xfrm>
            <a:off x="4762175" y="1114100"/>
            <a:ext cx="3830350" cy="2541349"/>
          </a:xfrm>
          <a:prstGeom prst="rect">
            <a:avLst/>
          </a:prstGeom>
          <a:noFill/>
          <a:ln>
            <a:noFill/>
          </a:ln>
        </p:spPr>
      </p:pic>
      <p:sp>
        <p:nvSpPr>
          <p:cNvPr id="250" name="Google Shape;250;p36"/>
          <p:cNvSpPr txBox="1"/>
          <p:nvPr/>
        </p:nvSpPr>
        <p:spPr>
          <a:xfrm>
            <a:off x="440225" y="3655450"/>
            <a:ext cx="8105700" cy="1369800"/>
          </a:xfrm>
          <a:prstGeom prst="rect">
            <a:avLst/>
          </a:prstGeom>
          <a:noFill/>
          <a:ln>
            <a:noFill/>
          </a:ln>
        </p:spPr>
        <p:txBody>
          <a:bodyPr anchorCtr="0" anchor="t" bIns="91425" lIns="91425" spcFirstLastPara="1" rIns="91425" wrap="square" tIns="91425">
            <a:spAutoFit/>
          </a:bodyPr>
          <a:lstStyle/>
          <a:p>
            <a:pPr indent="-107950" lvl="0" marL="177800" rtl="0" algn="l">
              <a:lnSpc>
                <a:spcPct val="150000"/>
              </a:lnSpc>
              <a:spcBef>
                <a:spcPts val="0"/>
              </a:spcBef>
              <a:spcAft>
                <a:spcPts val="0"/>
              </a:spcAft>
              <a:buClr>
                <a:schemeClr val="dk1"/>
              </a:buClr>
              <a:buSzPts val="1100"/>
              <a:buChar char="•"/>
            </a:pPr>
            <a:r>
              <a:rPr lang="en" sz="1100">
                <a:solidFill>
                  <a:schemeClr val="dk1"/>
                </a:solidFill>
                <a:latin typeface="Calibri"/>
                <a:ea typeface="Calibri"/>
                <a:cs typeface="Calibri"/>
                <a:sym typeface="Calibri"/>
              </a:rPr>
              <a:t>Mathematically equivalent except </a:t>
            </a:r>
            <a:endParaRPr sz="1100">
              <a:solidFill>
                <a:schemeClr val="dk1"/>
              </a:solidFill>
              <a:latin typeface="Calibri"/>
              <a:ea typeface="Calibri"/>
              <a:cs typeface="Calibri"/>
              <a:sym typeface="Calibri"/>
            </a:endParaRPr>
          </a:p>
          <a:p>
            <a:pPr indent="-133350" lvl="1" marL="520700" rtl="0" algn="l">
              <a:lnSpc>
                <a:spcPct val="15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Using</a:t>
            </a:r>
            <a:r>
              <a:rPr lang="en" sz="1100">
                <a:solidFill>
                  <a:schemeClr val="dk1"/>
                </a:solidFill>
                <a:latin typeface="Calibri"/>
                <a:ea typeface="Calibri"/>
                <a:cs typeface="Calibri"/>
                <a:sym typeface="Calibri"/>
              </a:rPr>
              <a:t> LU instead of QR in step2</a:t>
            </a:r>
            <a:endParaRPr sz="1100">
              <a:solidFill>
                <a:schemeClr val="dk1"/>
              </a:solidFill>
              <a:latin typeface="Calibri"/>
              <a:ea typeface="Calibri"/>
              <a:cs typeface="Calibri"/>
              <a:sym typeface="Calibri"/>
            </a:endParaRPr>
          </a:p>
          <a:p>
            <a:pPr indent="-133350" lvl="1" marL="520700" rtl="0" algn="l">
              <a:lnSpc>
                <a:spcPct val="15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Not orthogonal basis when multiplying matrix in step 4, 5</a:t>
            </a:r>
            <a:endParaRPr sz="1100">
              <a:solidFill>
                <a:schemeClr val="dk1"/>
              </a:solidFill>
              <a:latin typeface="Calibri"/>
              <a:ea typeface="Calibri"/>
              <a:cs typeface="Calibri"/>
              <a:sym typeface="Calibri"/>
            </a:endParaRPr>
          </a:p>
          <a:p>
            <a:pPr indent="-133350" lvl="1" marL="520700" rtl="0" algn="l">
              <a:lnSpc>
                <a:spcPct val="15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Using left eigenvector instead of Q matrix in QR as orthogonal basis in step 5</a:t>
            </a:r>
            <a:endParaRPr sz="1100">
              <a:solidFill>
                <a:schemeClr val="dk1"/>
              </a:solidFill>
              <a:latin typeface="Calibri"/>
              <a:ea typeface="Calibri"/>
              <a:cs typeface="Calibri"/>
              <a:sym typeface="Calibri"/>
            </a:endParaRPr>
          </a:p>
          <a:p>
            <a:pPr indent="-133350" lvl="1" marL="520700" rtl="0" algn="l">
              <a:lnSpc>
                <a:spcPct val="15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Using eigen decomposition method to calculate SVD</a:t>
            </a:r>
            <a:endParaRPr sz="11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idx="4294967295" type="title"/>
          </p:nvPr>
        </p:nvSpPr>
        <p:spPr>
          <a:xfrm>
            <a:off x="628650" y="197650"/>
            <a:ext cx="8330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Krylov subspace</a:t>
            </a:r>
            <a:endParaRPr/>
          </a:p>
        </p:txBody>
      </p:sp>
      <p:sp>
        <p:nvSpPr>
          <p:cNvPr id="256" name="Google Shape;256;p37"/>
          <p:cNvSpPr txBox="1"/>
          <p:nvPr>
            <p:ph idx="4294967295" type="body"/>
          </p:nvPr>
        </p:nvSpPr>
        <p:spPr>
          <a:xfrm>
            <a:off x="493800" y="1216825"/>
            <a:ext cx="7851600" cy="3573600"/>
          </a:xfrm>
          <a:prstGeom prst="rect">
            <a:avLst/>
          </a:prstGeom>
          <a:noFill/>
          <a:ln>
            <a:noFill/>
          </a:ln>
        </p:spPr>
        <p:txBody>
          <a:bodyPr anchorCtr="0" anchor="t" bIns="34275" lIns="68575" spcFirstLastPara="1" rIns="68575" wrap="square" tIns="34275">
            <a:normAutofit/>
          </a:bodyPr>
          <a:lstStyle/>
          <a:p>
            <a:pPr indent="-171450" lvl="0" marL="177800" rtl="0" algn="l">
              <a:lnSpc>
                <a:spcPct val="150000"/>
              </a:lnSpc>
              <a:spcBef>
                <a:spcPts val="0"/>
              </a:spcBef>
              <a:spcAft>
                <a:spcPts val="0"/>
              </a:spcAft>
              <a:buSzPts val="2100"/>
              <a:buChar char="•"/>
            </a:pPr>
            <a:r>
              <a:t/>
            </a:r>
            <a:endParaRPr/>
          </a:p>
          <a:p>
            <a:pPr indent="-171450" lvl="0" marL="177800" rtl="0" algn="l">
              <a:lnSpc>
                <a:spcPct val="150000"/>
              </a:lnSpc>
              <a:spcBef>
                <a:spcPts val="0"/>
              </a:spcBef>
              <a:spcAft>
                <a:spcPts val="0"/>
              </a:spcAft>
              <a:buSzPts val="2100"/>
              <a:buChar char="•"/>
            </a:pPr>
            <a:r>
              <a:rPr lang="en"/>
              <a:t>Very best k rank approximation to A lying in the span of </a:t>
            </a:r>
            <a:endParaRPr/>
          </a:p>
          <a:p>
            <a:pPr indent="-171450" lvl="0" marL="177800" rtl="0" algn="l">
              <a:lnSpc>
                <a:spcPct val="150000"/>
              </a:lnSpc>
              <a:spcBef>
                <a:spcPts val="0"/>
              </a:spcBef>
              <a:spcAft>
                <a:spcPts val="0"/>
              </a:spcAft>
              <a:buSzPts val="2100"/>
              <a:buChar char="•"/>
            </a:pPr>
            <a:r>
              <a:rPr lang="en"/>
              <a:t>Applying Gram-Schmidt process to the power sequence</a:t>
            </a:r>
            <a:r>
              <a:rPr lang="en"/>
              <a:t> (Arnoldi's algorithm), it delivers a sequence of orthogonal basis of       .</a:t>
            </a:r>
            <a:endParaRPr/>
          </a:p>
          <a:p>
            <a:pPr indent="-171450" lvl="0" marL="177800" rtl="0" algn="l">
              <a:lnSpc>
                <a:spcPct val="150000"/>
              </a:lnSpc>
              <a:spcBef>
                <a:spcPts val="0"/>
              </a:spcBef>
              <a:spcAft>
                <a:spcPts val="0"/>
              </a:spcAft>
              <a:buSzPts val="2100"/>
              <a:buChar char="•"/>
            </a:pPr>
            <a:r>
              <a:rPr lang="en"/>
              <a:t>We use the orthogonal basis in rSVD.</a:t>
            </a:r>
            <a:endParaRPr/>
          </a:p>
        </p:txBody>
      </p:sp>
      <p:pic>
        <p:nvPicPr>
          <p:cNvPr id="257" name="Google Shape;257;p37"/>
          <p:cNvPicPr preferRelativeResize="0"/>
          <p:nvPr/>
        </p:nvPicPr>
        <p:blipFill rotWithShape="1">
          <a:blip r:embed="rId3">
            <a:alphaModFix/>
          </a:blip>
          <a:srcRect b="25168" l="3465" r="0" t="19161"/>
          <a:stretch/>
        </p:blipFill>
        <p:spPr>
          <a:xfrm>
            <a:off x="780525" y="1270875"/>
            <a:ext cx="3447956" cy="310200"/>
          </a:xfrm>
          <a:prstGeom prst="rect">
            <a:avLst/>
          </a:prstGeom>
          <a:noFill/>
          <a:ln>
            <a:noFill/>
          </a:ln>
        </p:spPr>
      </p:pic>
      <p:pic>
        <p:nvPicPr>
          <p:cNvPr id="258" name="Google Shape;258;p37"/>
          <p:cNvPicPr preferRelativeResize="0"/>
          <p:nvPr/>
        </p:nvPicPr>
        <p:blipFill>
          <a:blip r:embed="rId4">
            <a:alphaModFix/>
          </a:blip>
          <a:stretch>
            <a:fillRect/>
          </a:stretch>
        </p:blipFill>
        <p:spPr>
          <a:xfrm>
            <a:off x="6826625" y="1794800"/>
            <a:ext cx="283825" cy="243275"/>
          </a:xfrm>
          <a:prstGeom prst="rect">
            <a:avLst/>
          </a:prstGeom>
          <a:noFill/>
          <a:ln>
            <a:noFill/>
          </a:ln>
        </p:spPr>
      </p:pic>
      <p:pic>
        <p:nvPicPr>
          <p:cNvPr id="259" name="Google Shape;259;p37"/>
          <p:cNvPicPr preferRelativeResize="0"/>
          <p:nvPr/>
        </p:nvPicPr>
        <p:blipFill>
          <a:blip r:embed="rId4">
            <a:alphaModFix/>
          </a:blip>
          <a:stretch>
            <a:fillRect/>
          </a:stretch>
        </p:blipFill>
        <p:spPr>
          <a:xfrm>
            <a:off x="6861350" y="2771000"/>
            <a:ext cx="283825" cy="24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idx="4294967295" type="title"/>
          </p:nvPr>
        </p:nvSpPr>
        <p:spPr>
          <a:xfrm>
            <a:off x="628650" y="197650"/>
            <a:ext cx="8330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rSVD-BKI(</a:t>
            </a:r>
            <a:r>
              <a:rPr lang="en"/>
              <a:t>block Krylov-subspace iteration</a:t>
            </a:r>
            <a:r>
              <a:rPr lang="en"/>
              <a:t>)</a:t>
            </a:r>
            <a:endParaRPr/>
          </a:p>
        </p:txBody>
      </p:sp>
      <p:pic>
        <p:nvPicPr>
          <p:cNvPr id="265" name="Google Shape;265;p38"/>
          <p:cNvPicPr preferRelativeResize="0"/>
          <p:nvPr/>
        </p:nvPicPr>
        <p:blipFill>
          <a:blip r:embed="rId3">
            <a:alphaModFix/>
          </a:blip>
          <a:stretch>
            <a:fillRect/>
          </a:stretch>
        </p:blipFill>
        <p:spPr>
          <a:xfrm>
            <a:off x="1500813" y="1122625"/>
            <a:ext cx="5644875" cy="1929250"/>
          </a:xfrm>
          <a:prstGeom prst="rect">
            <a:avLst/>
          </a:prstGeom>
          <a:noFill/>
          <a:ln>
            <a:noFill/>
          </a:ln>
        </p:spPr>
      </p:pic>
      <p:pic>
        <p:nvPicPr>
          <p:cNvPr id="266" name="Google Shape;266;p38"/>
          <p:cNvPicPr preferRelativeResize="0"/>
          <p:nvPr/>
        </p:nvPicPr>
        <p:blipFill>
          <a:blip r:embed="rId4">
            <a:alphaModFix/>
          </a:blip>
          <a:stretch>
            <a:fillRect/>
          </a:stretch>
        </p:blipFill>
        <p:spPr>
          <a:xfrm>
            <a:off x="1884288" y="3086500"/>
            <a:ext cx="4877911" cy="1929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idx="4294967295" type="title"/>
          </p:nvPr>
        </p:nvSpPr>
        <p:spPr>
          <a:xfrm>
            <a:off x="628650" y="197650"/>
            <a:ext cx="8330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fastSVT - </a:t>
            </a:r>
            <a:r>
              <a:rPr lang="en"/>
              <a:t>Subspace Recycling</a:t>
            </a:r>
            <a:endParaRPr/>
          </a:p>
        </p:txBody>
      </p:sp>
      <p:sp>
        <p:nvSpPr>
          <p:cNvPr id="272" name="Google Shape;272;p39"/>
          <p:cNvSpPr txBox="1"/>
          <p:nvPr>
            <p:ph idx="4294967295" type="body"/>
          </p:nvPr>
        </p:nvSpPr>
        <p:spPr>
          <a:xfrm>
            <a:off x="646200" y="1270175"/>
            <a:ext cx="7851600" cy="3573600"/>
          </a:xfrm>
          <a:prstGeom prst="rect">
            <a:avLst/>
          </a:prstGeom>
          <a:noFill/>
          <a:ln>
            <a:noFill/>
          </a:ln>
        </p:spPr>
        <p:txBody>
          <a:bodyPr anchorCtr="0" anchor="t" bIns="34275" lIns="68575" spcFirstLastPara="1" rIns="68575" wrap="square" tIns="34275">
            <a:normAutofit/>
          </a:bodyPr>
          <a:lstStyle/>
          <a:p>
            <a:pPr indent="-171450" lvl="0" marL="177800" rtl="0" algn="l">
              <a:lnSpc>
                <a:spcPct val="150000"/>
              </a:lnSpc>
              <a:spcBef>
                <a:spcPts val="0"/>
              </a:spcBef>
              <a:spcAft>
                <a:spcPts val="0"/>
              </a:spcAft>
              <a:buSzPts val="2100"/>
              <a:buChar char="•"/>
            </a:pPr>
            <a:r>
              <a:rPr lang="en"/>
              <a:t>Combine SVT and rSVD-BKI and recycle the calculated subspace.</a:t>
            </a:r>
            <a:endParaRPr/>
          </a:p>
          <a:p>
            <a:pPr indent="-171450" lvl="0" marL="177800" rtl="0" algn="l">
              <a:lnSpc>
                <a:spcPct val="150000"/>
              </a:lnSpc>
              <a:spcBef>
                <a:spcPts val="0"/>
              </a:spcBef>
              <a:spcAft>
                <a:spcPts val="0"/>
              </a:spcAft>
              <a:buSzPts val="2100"/>
              <a:buChar char="•"/>
            </a:pPr>
            <a:r>
              <a:rPr lang="en"/>
              <a:t>Why </a:t>
            </a:r>
            <a:r>
              <a:rPr lang="en"/>
              <a:t>rSVD-BKI instead of rSVD-PI?</a:t>
            </a:r>
            <a:endParaRPr/>
          </a:p>
          <a:p>
            <a:pPr indent="0" lvl="0" marL="177800" rtl="0" algn="l">
              <a:lnSpc>
                <a:spcPct val="150000"/>
              </a:lnSpc>
              <a:spcBef>
                <a:spcPts val="0"/>
              </a:spcBef>
              <a:spcAft>
                <a:spcPts val="0"/>
              </a:spcAft>
              <a:buNone/>
            </a:pPr>
            <a:r>
              <a:rPr lang="en"/>
              <a:t>When p large enough, </a:t>
            </a:r>
            <a:r>
              <a:rPr lang="en"/>
              <a:t>rSVD-BKI attain higher accuracy than rSVD-PI</a:t>
            </a:r>
            <a:endParaRPr/>
          </a:p>
          <a:p>
            <a:pPr indent="-171450" lvl="0" marL="177800" rtl="0" algn="l">
              <a:lnSpc>
                <a:spcPct val="150000"/>
              </a:lnSpc>
              <a:spcBef>
                <a:spcPts val="0"/>
              </a:spcBef>
              <a:spcAft>
                <a:spcPts val="0"/>
              </a:spcAft>
              <a:buSzPts val="2100"/>
              <a:buChar char="•"/>
            </a:pPr>
            <a:r>
              <a:rPr lang="en"/>
              <a:t>Consider</a:t>
            </a:r>
            <a:endParaRPr/>
          </a:p>
          <a:p>
            <a:pPr indent="-171450" lvl="0" marL="177800" rtl="0" algn="l">
              <a:lnSpc>
                <a:spcPct val="150000"/>
              </a:lnSpc>
              <a:spcBef>
                <a:spcPts val="0"/>
              </a:spcBef>
              <a:spcAft>
                <a:spcPts val="0"/>
              </a:spcAft>
              <a:buSzPts val="2100"/>
              <a:buChar char="•"/>
            </a:pPr>
            <a:r>
              <a:rPr lang="en"/>
              <a:t>When i large,                          . Hence                        get closed.</a:t>
            </a:r>
            <a:endParaRPr/>
          </a:p>
          <a:p>
            <a:pPr indent="-171450" lvl="0" marL="177800" rtl="0" algn="l">
              <a:lnSpc>
                <a:spcPct val="150000"/>
              </a:lnSpc>
              <a:spcBef>
                <a:spcPts val="0"/>
              </a:spcBef>
              <a:spcAft>
                <a:spcPts val="0"/>
              </a:spcAft>
              <a:buSzPts val="2100"/>
              <a:buChar char="•"/>
            </a:pPr>
            <a:r>
              <a:rPr lang="en"/>
              <a:t>We can use orthogonal basis of            for        when i large.</a:t>
            </a:r>
            <a:endParaRPr/>
          </a:p>
        </p:txBody>
      </p:sp>
      <p:pic>
        <p:nvPicPr>
          <p:cNvPr id="273" name="Google Shape;273;p39"/>
          <p:cNvPicPr preferRelativeResize="0"/>
          <p:nvPr/>
        </p:nvPicPr>
        <p:blipFill>
          <a:blip r:embed="rId3">
            <a:alphaModFix/>
          </a:blip>
          <a:stretch>
            <a:fillRect/>
          </a:stretch>
        </p:blipFill>
        <p:spPr>
          <a:xfrm>
            <a:off x="1915650" y="2759450"/>
            <a:ext cx="3874050" cy="330950"/>
          </a:xfrm>
          <a:prstGeom prst="rect">
            <a:avLst/>
          </a:prstGeom>
          <a:noFill/>
          <a:ln>
            <a:noFill/>
          </a:ln>
        </p:spPr>
      </p:pic>
      <p:pic>
        <p:nvPicPr>
          <p:cNvPr id="274" name="Google Shape;274;p39"/>
          <p:cNvPicPr preferRelativeResize="0"/>
          <p:nvPr/>
        </p:nvPicPr>
        <p:blipFill>
          <a:blip r:embed="rId4">
            <a:alphaModFix/>
          </a:blip>
          <a:stretch>
            <a:fillRect/>
          </a:stretch>
        </p:blipFill>
        <p:spPr>
          <a:xfrm>
            <a:off x="2397900" y="3251200"/>
            <a:ext cx="1418850" cy="276150"/>
          </a:xfrm>
          <a:prstGeom prst="rect">
            <a:avLst/>
          </a:prstGeom>
          <a:noFill/>
          <a:ln>
            <a:noFill/>
          </a:ln>
        </p:spPr>
      </p:pic>
      <p:pic>
        <p:nvPicPr>
          <p:cNvPr id="275" name="Google Shape;275;p39"/>
          <p:cNvPicPr preferRelativeResize="0"/>
          <p:nvPr/>
        </p:nvPicPr>
        <p:blipFill rotWithShape="1">
          <a:blip r:embed="rId5">
            <a:alphaModFix/>
          </a:blip>
          <a:srcRect b="0" l="0" r="0" t="16303"/>
          <a:stretch/>
        </p:blipFill>
        <p:spPr>
          <a:xfrm>
            <a:off x="4720125" y="3316275"/>
            <a:ext cx="1307050" cy="211075"/>
          </a:xfrm>
          <a:prstGeom prst="rect">
            <a:avLst/>
          </a:prstGeom>
          <a:noFill/>
          <a:ln>
            <a:noFill/>
          </a:ln>
        </p:spPr>
      </p:pic>
      <p:pic>
        <p:nvPicPr>
          <p:cNvPr id="276" name="Google Shape;276;p39"/>
          <p:cNvPicPr preferRelativeResize="0"/>
          <p:nvPr/>
        </p:nvPicPr>
        <p:blipFill>
          <a:blip r:embed="rId6">
            <a:alphaModFix/>
          </a:blip>
          <a:stretch>
            <a:fillRect/>
          </a:stretch>
        </p:blipFill>
        <p:spPr>
          <a:xfrm>
            <a:off x="4366475" y="3753225"/>
            <a:ext cx="582980" cy="276150"/>
          </a:xfrm>
          <a:prstGeom prst="rect">
            <a:avLst/>
          </a:prstGeom>
          <a:noFill/>
          <a:ln>
            <a:noFill/>
          </a:ln>
        </p:spPr>
      </p:pic>
      <p:pic>
        <p:nvPicPr>
          <p:cNvPr id="277" name="Google Shape;277;p39"/>
          <p:cNvPicPr preferRelativeResize="0"/>
          <p:nvPr/>
        </p:nvPicPr>
        <p:blipFill>
          <a:blip r:embed="rId7">
            <a:alphaModFix/>
          </a:blip>
          <a:stretch>
            <a:fillRect/>
          </a:stretch>
        </p:blipFill>
        <p:spPr>
          <a:xfrm>
            <a:off x="5361600" y="3753225"/>
            <a:ext cx="368200" cy="276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idx="4294967295" type="title"/>
          </p:nvPr>
        </p:nvSpPr>
        <p:spPr>
          <a:xfrm>
            <a:off x="628650" y="197650"/>
            <a:ext cx="8330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fastSVT - Subspace Recycling</a:t>
            </a:r>
            <a:endParaRPr/>
          </a:p>
        </p:txBody>
      </p:sp>
      <p:sp>
        <p:nvSpPr>
          <p:cNvPr id="283" name="Google Shape;283;p40"/>
          <p:cNvSpPr txBox="1"/>
          <p:nvPr>
            <p:ph idx="4294967295" type="body"/>
          </p:nvPr>
        </p:nvSpPr>
        <p:spPr>
          <a:xfrm>
            <a:off x="646200" y="1270175"/>
            <a:ext cx="7851600" cy="3573600"/>
          </a:xfrm>
          <a:prstGeom prst="rect">
            <a:avLst/>
          </a:prstGeom>
          <a:noFill/>
          <a:ln>
            <a:noFill/>
          </a:ln>
        </p:spPr>
        <p:txBody>
          <a:bodyPr anchorCtr="0" anchor="t" bIns="34275" lIns="68575" spcFirstLastPara="1" rIns="68575" wrap="square" tIns="34275">
            <a:normAutofit/>
          </a:bodyPr>
          <a:lstStyle/>
          <a:p>
            <a:pPr indent="-171450" lvl="0" marL="177800" rtl="0" algn="l">
              <a:lnSpc>
                <a:spcPct val="150000"/>
              </a:lnSpc>
              <a:spcBef>
                <a:spcPts val="0"/>
              </a:spcBef>
              <a:spcAft>
                <a:spcPts val="0"/>
              </a:spcAft>
              <a:buSzPts val="2100"/>
              <a:buChar char="•"/>
            </a:pPr>
            <a:r>
              <a:rPr lang="en"/>
              <a:t>Two proposed ideas</a:t>
            </a:r>
            <a:endParaRPr/>
          </a:p>
          <a:p>
            <a:pPr indent="-177800" lvl="1" marL="520700" rtl="0" algn="l">
              <a:lnSpc>
                <a:spcPct val="150000"/>
              </a:lnSpc>
              <a:spcBef>
                <a:spcPts val="0"/>
              </a:spcBef>
              <a:spcAft>
                <a:spcPts val="0"/>
              </a:spcAft>
              <a:buSzPts val="1800"/>
              <a:buAutoNum type="alphaLcPeriod"/>
            </a:pPr>
            <a:r>
              <a:rPr lang="en"/>
              <a:t>Reuse the orthogonal basis Q in the rSVD-BKI for Y(i−1), and then start from Step 8 in the rSVD-BKI algorithm for computing SVD of Y(i).    </a:t>
            </a:r>
            <a:r>
              <a:rPr lang="en">
                <a:solidFill>
                  <a:srgbClr val="4A86E8"/>
                </a:solidFill>
              </a:rPr>
              <a:t>(more accurate)</a:t>
            </a:r>
            <a:endParaRPr>
              <a:solidFill>
                <a:srgbClr val="4A86E8"/>
              </a:solidFill>
            </a:endParaRPr>
          </a:p>
          <a:p>
            <a:pPr indent="-177800" lvl="1" marL="520700" rtl="0" algn="l">
              <a:lnSpc>
                <a:spcPct val="150000"/>
              </a:lnSpc>
              <a:spcBef>
                <a:spcPts val="0"/>
              </a:spcBef>
              <a:spcAft>
                <a:spcPts val="0"/>
              </a:spcAft>
              <a:buSzPts val="1800"/>
              <a:buAutoNum type="alphaLcPeriod"/>
            </a:pPr>
            <a:r>
              <a:rPr lang="en"/>
              <a:t>Reuse the left singular vectors U(i−1) in last iteration to calculate SVD of Y(i), with the following steps.   </a:t>
            </a:r>
            <a:r>
              <a:rPr lang="en">
                <a:solidFill>
                  <a:schemeClr val="accent1"/>
                </a:solidFill>
              </a:rPr>
              <a:t>(more costless)</a:t>
            </a:r>
            <a:endParaRPr>
              <a:solidFill>
                <a:schemeClr val="accent1"/>
              </a:solidFill>
            </a:endParaRPr>
          </a:p>
          <a:p>
            <a:pPr indent="0" lvl="0" marL="177800" rtl="0" algn="l">
              <a:lnSpc>
                <a:spcPct val="150000"/>
              </a:lnSpc>
              <a:spcBef>
                <a:spcPts val="0"/>
              </a:spcBef>
              <a:spcAft>
                <a:spcPts val="0"/>
              </a:spcAft>
              <a:buNone/>
            </a:pPr>
            <a:r>
              <a:rPr lang="en"/>
              <a:t>                 </a:t>
            </a:r>
            <a:endParaRPr/>
          </a:p>
        </p:txBody>
      </p:sp>
      <p:pic>
        <p:nvPicPr>
          <p:cNvPr id="284" name="Google Shape;284;p40"/>
          <p:cNvPicPr preferRelativeResize="0"/>
          <p:nvPr/>
        </p:nvPicPr>
        <p:blipFill>
          <a:blip r:embed="rId3">
            <a:alphaModFix/>
          </a:blip>
          <a:stretch>
            <a:fillRect/>
          </a:stretch>
        </p:blipFill>
        <p:spPr>
          <a:xfrm>
            <a:off x="1048475" y="3582600"/>
            <a:ext cx="4855562" cy="859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nvSpPr>
        <p:spPr>
          <a:xfrm>
            <a:off x="4457275" y="3591250"/>
            <a:ext cx="43995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            = the minimum iteration to execute subspace recycling</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            = the maximum times of subspace recycling with one subspace</a:t>
            </a:r>
            <a:endParaRPr sz="1100">
              <a:solidFill>
                <a:schemeClr val="dk1"/>
              </a:solidFill>
              <a:latin typeface="Calibri"/>
              <a:ea typeface="Calibri"/>
              <a:cs typeface="Calibri"/>
              <a:sym typeface="Calibri"/>
            </a:endParaRPr>
          </a:p>
        </p:txBody>
      </p:sp>
      <p:sp>
        <p:nvSpPr>
          <p:cNvPr id="290" name="Google Shape;290;p41"/>
          <p:cNvSpPr txBox="1"/>
          <p:nvPr>
            <p:ph idx="4294967295" type="title"/>
          </p:nvPr>
        </p:nvSpPr>
        <p:spPr>
          <a:xfrm>
            <a:off x="628650" y="197650"/>
            <a:ext cx="8330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fastSVT - Recycle Q</a:t>
            </a:r>
            <a:endParaRPr/>
          </a:p>
        </p:txBody>
      </p:sp>
      <p:pic>
        <p:nvPicPr>
          <p:cNvPr id="291" name="Google Shape;291;p41"/>
          <p:cNvPicPr preferRelativeResize="0"/>
          <p:nvPr/>
        </p:nvPicPr>
        <p:blipFill>
          <a:blip r:embed="rId3">
            <a:alphaModFix/>
          </a:blip>
          <a:stretch>
            <a:fillRect/>
          </a:stretch>
        </p:blipFill>
        <p:spPr>
          <a:xfrm>
            <a:off x="767900" y="1274950"/>
            <a:ext cx="3141375" cy="3528301"/>
          </a:xfrm>
          <a:prstGeom prst="rect">
            <a:avLst/>
          </a:prstGeom>
          <a:noFill/>
          <a:ln>
            <a:noFill/>
          </a:ln>
        </p:spPr>
      </p:pic>
      <p:pic>
        <p:nvPicPr>
          <p:cNvPr id="292" name="Google Shape;292;p41"/>
          <p:cNvPicPr preferRelativeResize="0"/>
          <p:nvPr/>
        </p:nvPicPr>
        <p:blipFill>
          <a:blip r:embed="rId4">
            <a:alphaModFix/>
          </a:blip>
          <a:stretch>
            <a:fillRect/>
          </a:stretch>
        </p:blipFill>
        <p:spPr>
          <a:xfrm>
            <a:off x="4726425" y="1316125"/>
            <a:ext cx="3044825" cy="2106001"/>
          </a:xfrm>
          <a:prstGeom prst="rect">
            <a:avLst/>
          </a:prstGeom>
          <a:noFill/>
          <a:ln>
            <a:noFill/>
          </a:ln>
        </p:spPr>
      </p:pic>
      <p:cxnSp>
        <p:nvCxnSpPr>
          <p:cNvPr id="293" name="Google Shape;293;p41"/>
          <p:cNvCxnSpPr/>
          <p:nvPr/>
        </p:nvCxnSpPr>
        <p:spPr>
          <a:xfrm>
            <a:off x="4252713" y="2739025"/>
            <a:ext cx="473700" cy="0"/>
          </a:xfrm>
          <a:prstGeom prst="straightConnector1">
            <a:avLst/>
          </a:prstGeom>
          <a:noFill/>
          <a:ln cap="flat" cmpd="sng" w="9525">
            <a:solidFill>
              <a:schemeClr val="dk2"/>
            </a:solidFill>
            <a:prstDash val="solid"/>
            <a:round/>
            <a:headEnd len="med" w="med" type="none"/>
            <a:tailEnd len="med" w="med" type="triangle"/>
          </a:ln>
        </p:spPr>
      </p:cxnSp>
      <p:pic>
        <p:nvPicPr>
          <p:cNvPr id="294" name="Google Shape;294;p41"/>
          <p:cNvPicPr preferRelativeResize="0"/>
          <p:nvPr/>
        </p:nvPicPr>
        <p:blipFill>
          <a:blip r:embed="rId5">
            <a:alphaModFix/>
          </a:blip>
          <a:stretch>
            <a:fillRect/>
          </a:stretch>
        </p:blipFill>
        <p:spPr>
          <a:xfrm>
            <a:off x="4875338" y="3659129"/>
            <a:ext cx="510325" cy="235535"/>
          </a:xfrm>
          <a:prstGeom prst="rect">
            <a:avLst/>
          </a:prstGeom>
          <a:noFill/>
          <a:ln>
            <a:noFill/>
          </a:ln>
        </p:spPr>
      </p:pic>
      <p:pic>
        <p:nvPicPr>
          <p:cNvPr id="295" name="Google Shape;295;p41"/>
          <p:cNvPicPr preferRelativeResize="0"/>
          <p:nvPr/>
        </p:nvPicPr>
        <p:blipFill>
          <a:blip r:embed="rId6">
            <a:alphaModFix/>
          </a:blip>
          <a:stretch>
            <a:fillRect/>
          </a:stretch>
        </p:blipFill>
        <p:spPr>
          <a:xfrm>
            <a:off x="4893663" y="3921988"/>
            <a:ext cx="473700" cy="2004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ph idx="4294967295" type="title"/>
          </p:nvPr>
        </p:nvSpPr>
        <p:spPr>
          <a:xfrm>
            <a:off x="628650" y="197650"/>
            <a:ext cx="8330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fastSVT - Recycle U</a:t>
            </a:r>
            <a:endParaRPr/>
          </a:p>
        </p:txBody>
      </p:sp>
      <p:pic>
        <p:nvPicPr>
          <p:cNvPr id="301" name="Google Shape;301;p42"/>
          <p:cNvPicPr preferRelativeResize="0"/>
          <p:nvPr/>
        </p:nvPicPr>
        <p:blipFill>
          <a:blip r:embed="rId3">
            <a:alphaModFix/>
          </a:blip>
          <a:stretch>
            <a:fillRect/>
          </a:stretch>
        </p:blipFill>
        <p:spPr>
          <a:xfrm>
            <a:off x="767900" y="1274950"/>
            <a:ext cx="3141375" cy="3528301"/>
          </a:xfrm>
          <a:prstGeom prst="rect">
            <a:avLst/>
          </a:prstGeom>
          <a:noFill/>
          <a:ln>
            <a:noFill/>
          </a:ln>
        </p:spPr>
      </p:pic>
      <p:cxnSp>
        <p:nvCxnSpPr>
          <p:cNvPr id="302" name="Google Shape;302;p42"/>
          <p:cNvCxnSpPr/>
          <p:nvPr/>
        </p:nvCxnSpPr>
        <p:spPr>
          <a:xfrm>
            <a:off x="4098300" y="2802188"/>
            <a:ext cx="473700" cy="0"/>
          </a:xfrm>
          <a:prstGeom prst="straightConnector1">
            <a:avLst/>
          </a:prstGeom>
          <a:noFill/>
          <a:ln cap="flat" cmpd="sng" w="9525">
            <a:solidFill>
              <a:schemeClr val="dk2"/>
            </a:solidFill>
            <a:prstDash val="solid"/>
            <a:round/>
            <a:headEnd len="med" w="med" type="none"/>
            <a:tailEnd len="med" w="med" type="triangle"/>
          </a:ln>
        </p:spPr>
      </p:cxnSp>
      <p:pic>
        <p:nvPicPr>
          <p:cNvPr id="303" name="Google Shape;303;p42"/>
          <p:cNvPicPr preferRelativeResize="0"/>
          <p:nvPr/>
        </p:nvPicPr>
        <p:blipFill>
          <a:blip r:embed="rId4">
            <a:alphaModFix/>
          </a:blip>
          <a:stretch>
            <a:fillRect/>
          </a:stretch>
        </p:blipFill>
        <p:spPr>
          <a:xfrm>
            <a:off x="4623050" y="1274950"/>
            <a:ext cx="3044825" cy="2106001"/>
          </a:xfrm>
          <a:prstGeom prst="rect">
            <a:avLst/>
          </a:prstGeom>
          <a:noFill/>
          <a:ln>
            <a:noFill/>
          </a:ln>
        </p:spPr>
      </p:pic>
      <p:pic>
        <p:nvPicPr>
          <p:cNvPr id="304" name="Google Shape;304;p42"/>
          <p:cNvPicPr preferRelativeResize="0"/>
          <p:nvPr/>
        </p:nvPicPr>
        <p:blipFill>
          <a:blip r:embed="rId5">
            <a:alphaModFix/>
          </a:blip>
          <a:stretch>
            <a:fillRect/>
          </a:stretch>
        </p:blipFill>
        <p:spPr>
          <a:xfrm>
            <a:off x="7526250" y="2727554"/>
            <a:ext cx="828450" cy="149271"/>
          </a:xfrm>
          <a:prstGeom prst="rect">
            <a:avLst/>
          </a:prstGeom>
          <a:noFill/>
          <a:ln>
            <a:noFill/>
          </a:ln>
        </p:spPr>
      </p:pic>
      <p:pic>
        <p:nvPicPr>
          <p:cNvPr id="305" name="Google Shape;305;p42"/>
          <p:cNvPicPr preferRelativeResize="0"/>
          <p:nvPr/>
        </p:nvPicPr>
        <p:blipFill>
          <a:blip r:embed="rId6">
            <a:alphaModFix/>
          </a:blip>
          <a:stretch>
            <a:fillRect/>
          </a:stretch>
        </p:blipFill>
        <p:spPr>
          <a:xfrm>
            <a:off x="7526250" y="2876825"/>
            <a:ext cx="1433109" cy="149275"/>
          </a:xfrm>
          <a:prstGeom prst="rect">
            <a:avLst/>
          </a:prstGeom>
          <a:noFill/>
          <a:ln>
            <a:noFill/>
          </a:ln>
        </p:spPr>
      </p:pic>
      <p:pic>
        <p:nvPicPr>
          <p:cNvPr id="306" name="Google Shape;306;p42"/>
          <p:cNvPicPr preferRelativeResize="0"/>
          <p:nvPr/>
        </p:nvPicPr>
        <p:blipFill>
          <a:blip r:embed="rId7">
            <a:alphaModFix/>
          </a:blip>
          <a:stretch>
            <a:fillRect/>
          </a:stretch>
        </p:blipFill>
        <p:spPr>
          <a:xfrm>
            <a:off x="7554438" y="3167237"/>
            <a:ext cx="772074" cy="127438"/>
          </a:xfrm>
          <a:prstGeom prst="rect">
            <a:avLst/>
          </a:prstGeom>
          <a:noFill/>
          <a:ln>
            <a:noFill/>
          </a:ln>
        </p:spPr>
      </p:pic>
      <p:cxnSp>
        <p:nvCxnSpPr>
          <p:cNvPr id="307" name="Google Shape;307;p42"/>
          <p:cNvCxnSpPr/>
          <p:nvPr/>
        </p:nvCxnSpPr>
        <p:spPr>
          <a:xfrm>
            <a:off x="4098300" y="2951450"/>
            <a:ext cx="473700" cy="0"/>
          </a:xfrm>
          <a:prstGeom prst="straightConnector1">
            <a:avLst/>
          </a:prstGeom>
          <a:noFill/>
          <a:ln cap="flat" cmpd="sng" w="9525">
            <a:solidFill>
              <a:schemeClr val="dk2"/>
            </a:solidFill>
            <a:prstDash val="solid"/>
            <a:round/>
            <a:headEnd len="med" w="med" type="none"/>
            <a:tailEnd len="med" w="med" type="triangle"/>
          </a:ln>
        </p:spPr>
      </p:cxnSp>
      <p:cxnSp>
        <p:nvCxnSpPr>
          <p:cNvPr id="308" name="Google Shape;308;p42"/>
          <p:cNvCxnSpPr/>
          <p:nvPr/>
        </p:nvCxnSpPr>
        <p:spPr>
          <a:xfrm>
            <a:off x="4098300" y="3230938"/>
            <a:ext cx="473700" cy="0"/>
          </a:xfrm>
          <a:prstGeom prst="straightConnector1">
            <a:avLst/>
          </a:prstGeom>
          <a:noFill/>
          <a:ln cap="flat" cmpd="sng" w="9525">
            <a:solidFill>
              <a:schemeClr val="dk2"/>
            </a:solidFill>
            <a:prstDash val="solid"/>
            <a:round/>
            <a:headEnd len="med" w="med" type="none"/>
            <a:tailEnd len="med" w="med" type="triangle"/>
          </a:ln>
        </p:spPr>
      </p:cxnSp>
      <p:sp>
        <p:nvSpPr>
          <p:cNvPr id="309" name="Google Shape;309;p42"/>
          <p:cNvSpPr txBox="1"/>
          <p:nvPr/>
        </p:nvSpPr>
        <p:spPr>
          <a:xfrm>
            <a:off x="4422800" y="3763575"/>
            <a:ext cx="43995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            = the minimum iteration to execute subspace recycling</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            = the maximum times of subspace recycling with one subspace</a:t>
            </a:r>
            <a:endParaRPr sz="1100">
              <a:solidFill>
                <a:schemeClr val="dk1"/>
              </a:solidFill>
              <a:latin typeface="Calibri"/>
              <a:ea typeface="Calibri"/>
              <a:cs typeface="Calibri"/>
              <a:sym typeface="Calibri"/>
            </a:endParaRPr>
          </a:p>
        </p:txBody>
      </p:sp>
      <p:pic>
        <p:nvPicPr>
          <p:cNvPr id="310" name="Google Shape;310;p42"/>
          <p:cNvPicPr preferRelativeResize="0"/>
          <p:nvPr/>
        </p:nvPicPr>
        <p:blipFill>
          <a:blip r:embed="rId8">
            <a:alphaModFix/>
          </a:blip>
          <a:stretch>
            <a:fillRect/>
          </a:stretch>
        </p:blipFill>
        <p:spPr>
          <a:xfrm>
            <a:off x="4840863" y="3831454"/>
            <a:ext cx="510325" cy="235535"/>
          </a:xfrm>
          <a:prstGeom prst="rect">
            <a:avLst/>
          </a:prstGeom>
          <a:noFill/>
          <a:ln>
            <a:noFill/>
          </a:ln>
        </p:spPr>
      </p:pic>
      <p:pic>
        <p:nvPicPr>
          <p:cNvPr id="311" name="Google Shape;311;p42"/>
          <p:cNvPicPr preferRelativeResize="0"/>
          <p:nvPr/>
        </p:nvPicPr>
        <p:blipFill>
          <a:blip r:embed="rId9">
            <a:alphaModFix/>
          </a:blip>
          <a:stretch>
            <a:fillRect/>
          </a:stretch>
        </p:blipFill>
        <p:spPr>
          <a:xfrm>
            <a:off x="4859188" y="4094313"/>
            <a:ext cx="473700" cy="2004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590550" y="2074545"/>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sz="1100"/>
              <a:t>EXPERIMENT</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idx="4294967295" type="title"/>
          </p:nvPr>
        </p:nvSpPr>
        <p:spPr>
          <a:xfrm>
            <a:off x="628650" y="1976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Problem Statement</a:t>
            </a:r>
            <a:endParaRPr/>
          </a:p>
        </p:txBody>
      </p:sp>
      <p:sp>
        <p:nvSpPr>
          <p:cNvPr id="136" name="Google Shape;136;p26"/>
          <p:cNvSpPr txBox="1"/>
          <p:nvPr>
            <p:ph idx="4294967295" type="body"/>
          </p:nvPr>
        </p:nvSpPr>
        <p:spPr>
          <a:xfrm>
            <a:off x="628650" y="1293025"/>
            <a:ext cx="8284200" cy="3737100"/>
          </a:xfrm>
          <a:prstGeom prst="rect">
            <a:avLst/>
          </a:prstGeom>
          <a:noFill/>
          <a:ln>
            <a:noFill/>
          </a:ln>
        </p:spPr>
        <p:txBody>
          <a:bodyPr anchorCtr="0" anchor="t" bIns="34275" lIns="68575" spcFirstLastPara="1" rIns="68575" wrap="square" tIns="34275">
            <a:normAutofit/>
          </a:bodyPr>
          <a:lstStyle/>
          <a:p>
            <a:pPr indent="-171450" lvl="0" marL="177800" rtl="0" algn="l">
              <a:lnSpc>
                <a:spcPct val="115000"/>
              </a:lnSpc>
              <a:spcBef>
                <a:spcPts val="800"/>
              </a:spcBef>
              <a:spcAft>
                <a:spcPts val="0"/>
              </a:spcAft>
              <a:buSzPts val="2100"/>
              <a:buChar char="•"/>
            </a:pPr>
            <a:r>
              <a:rPr lang="en"/>
              <a:t>Current SVT(singular value threshold) and IALM(inexact augmented Lagrange multiplier) algorithms for matrix completion are </a:t>
            </a:r>
            <a:r>
              <a:rPr b="1" lang="en"/>
              <a:t>computationally expensive</a:t>
            </a:r>
            <a:r>
              <a:rPr lang="en"/>
              <a:t> for handling large dataset.</a:t>
            </a:r>
            <a:endParaRPr/>
          </a:p>
          <a:p>
            <a:pPr indent="-171450" lvl="0" marL="177800" rtl="0" algn="l">
              <a:lnSpc>
                <a:spcPct val="115000"/>
              </a:lnSpc>
              <a:spcBef>
                <a:spcPts val="800"/>
              </a:spcBef>
              <a:spcAft>
                <a:spcPts val="0"/>
              </a:spcAft>
              <a:buSzPts val="2100"/>
              <a:buChar char="•"/>
            </a:pPr>
            <a:r>
              <a:rPr lang="en"/>
              <a:t>Randomized matrix computation involves fewer flops and efficient for large datasets.</a:t>
            </a:r>
            <a:endParaRPr/>
          </a:p>
          <a:p>
            <a:pPr indent="-171450" lvl="0" marL="177800" rtl="0" algn="l">
              <a:lnSpc>
                <a:spcPct val="115000"/>
              </a:lnSpc>
              <a:spcBef>
                <a:spcPts val="800"/>
              </a:spcBef>
              <a:spcAft>
                <a:spcPts val="0"/>
              </a:spcAft>
              <a:buSzPts val="2100"/>
              <a:buChar char="•"/>
            </a:pPr>
            <a:r>
              <a:rPr b="1" lang="en"/>
              <a:t>Innovation</a:t>
            </a:r>
            <a:r>
              <a:rPr lang="en"/>
              <a:t>: two fast rSVD for sparse matrix and s</a:t>
            </a:r>
            <a:r>
              <a:rPr lang="en"/>
              <a:t>ubspace recycling methods for acceleration. 6x faster</a:t>
            </a:r>
            <a:endParaRPr/>
          </a:p>
          <a:p>
            <a:pPr indent="-171450" lvl="0" marL="177800" rtl="0" algn="l">
              <a:lnSpc>
                <a:spcPct val="115000"/>
              </a:lnSpc>
              <a:spcBef>
                <a:spcPts val="800"/>
              </a:spcBef>
              <a:spcAft>
                <a:spcPts val="0"/>
              </a:spcAft>
              <a:buSzPts val="2100"/>
              <a:buChar char="•"/>
            </a:pPr>
            <a:r>
              <a:rPr lang="en"/>
              <a:t>Contribute to image inpainting.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EXPERIMENTAL ENVIRONMENTS</a:t>
            </a:r>
            <a:endParaRPr sz="1100"/>
          </a:p>
        </p:txBody>
      </p:sp>
      <p:sp>
        <p:nvSpPr>
          <p:cNvPr id="322" name="Google Shape;322;p4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600"/>
              </a:spcBef>
              <a:spcAft>
                <a:spcPts val="0"/>
              </a:spcAft>
              <a:buClr>
                <a:schemeClr val="dk1"/>
              </a:buClr>
              <a:buSzPts val="2400"/>
              <a:buNone/>
            </a:pPr>
            <a:r>
              <a:rPr lang="en" sz="2400"/>
              <a:t>Paper’s environemnt</a:t>
            </a:r>
            <a:endParaRPr sz="2400"/>
          </a:p>
          <a:p>
            <a:pPr indent="0" lvl="0" marL="0" rtl="0" algn="l">
              <a:lnSpc>
                <a:spcPct val="90000"/>
              </a:lnSpc>
              <a:spcBef>
                <a:spcPts val="600"/>
              </a:spcBef>
              <a:spcAft>
                <a:spcPts val="0"/>
              </a:spcAft>
              <a:buClr>
                <a:schemeClr val="dk1"/>
              </a:buClr>
              <a:buSzPts val="2100"/>
              <a:buNone/>
            </a:pPr>
            <a:r>
              <a:rPr lang="en" sz="1100"/>
              <a:t>CPU: Intel Xeon CPU @2.00 GHz </a:t>
            </a:r>
            <a:endParaRPr sz="1100"/>
          </a:p>
          <a:p>
            <a:pPr indent="0" lvl="0" marL="0" rtl="0" algn="l">
              <a:lnSpc>
                <a:spcPct val="90000"/>
              </a:lnSpc>
              <a:spcBef>
                <a:spcPts val="600"/>
              </a:spcBef>
              <a:spcAft>
                <a:spcPts val="0"/>
              </a:spcAft>
              <a:buClr>
                <a:schemeClr val="dk1"/>
              </a:buClr>
              <a:buSzPts val="2100"/>
              <a:buNone/>
            </a:pPr>
            <a:r>
              <a:rPr lang="en" sz="1100"/>
              <a:t>Memory: 128 GB RAM</a:t>
            </a:r>
            <a:endParaRPr sz="1100"/>
          </a:p>
          <a:p>
            <a:pPr indent="0" lvl="0" marL="0" rtl="0" algn="l">
              <a:lnSpc>
                <a:spcPct val="90000"/>
              </a:lnSpc>
              <a:spcBef>
                <a:spcPts val="600"/>
              </a:spcBef>
              <a:spcAft>
                <a:spcPts val="0"/>
              </a:spcAft>
              <a:buClr>
                <a:schemeClr val="dk1"/>
              </a:buClr>
              <a:buSzPts val="2100"/>
              <a:buNone/>
            </a:pPr>
            <a:r>
              <a:rPr lang="en" sz="1100"/>
              <a:t>Language: Matlab 2016a.</a:t>
            </a:r>
            <a:endParaRPr sz="1100"/>
          </a:p>
          <a:p>
            <a:pPr indent="0" lvl="0" marL="0" rtl="0" algn="l">
              <a:lnSpc>
                <a:spcPct val="90000"/>
              </a:lnSpc>
              <a:spcBef>
                <a:spcPts val="600"/>
              </a:spcBef>
              <a:spcAft>
                <a:spcPts val="0"/>
              </a:spcAft>
              <a:buClr>
                <a:schemeClr val="dk1"/>
              </a:buClr>
              <a:buSzPts val="2100"/>
              <a:buNone/>
            </a:pPr>
            <a:r>
              <a:t/>
            </a:r>
            <a:endParaRPr sz="1100"/>
          </a:p>
          <a:p>
            <a:pPr indent="0" lvl="0" marL="0" rtl="0" algn="l">
              <a:lnSpc>
                <a:spcPct val="90000"/>
              </a:lnSpc>
              <a:spcBef>
                <a:spcPts val="600"/>
              </a:spcBef>
              <a:spcAft>
                <a:spcPts val="0"/>
              </a:spcAft>
              <a:buClr>
                <a:schemeClr val="dk1"/>
              </a:buClr>
              <a:buSzPts val="2100"/>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600"/>
              </a:spcBef>
              <a:spcAft>
                <a:spcPts val="0"/>
              </a:spcAft>
              <a:buClr>
                <a:schemeClr val="dk1"/>
              </a:buClr>
              <a:buSzPts val="2100"/>
              <a:buNone/>
            </a:pPr>
            <a:r>
              <a:t/>
            </a:r>
            <a:endParaRPr sz="2100">
              <a:solidFill>
                <a:schemeClr val="dk1"/>
              </a:solidFill>
              <a:latin typeface="Calibri"/>
              <a:ea typeface="Calibri"/>
              <a:cs typeface="Calibri"/>
              <a:sym typeface="Calibri"/>
            </a:endParaRPr>
          </a:p>
        </p:txBody>
      </p:sp>
      <p:pic>
        <p:nvPicPr>
          <p:cNvPr id="328" name="Google Shape;328;p45"/>
          <p:cNvPicPr preferRelativeResize="0"/>
          <p:nvPr/>
        </p:nvPicPr>
        <p:blipFill rotWithShape="1">
          <a:blip r:embed="rId3">
            <a:alphaModFix/>
          </a:blip>
          <a:srcRect b="0" l="0" r="0" t="0"/>
          <a:stretch/>
        </p:blipFill>
        <p:spPr>
          <a:xfrm>
            <a:off x="0" y="621121"/>
            <a:ext cx="9144002" cy="3901258"/>
          </a:xfrm>
          <a:prstGeom prst="rect">
            <a:avLst/>
          </a:prstGeom>
          <a:noFill/>
          <a:ln>
            <a:noFill/>
          </a:ln>
        </p:spPr>
      </p:pic>
      <p:sp>
        <p:nvSpPr>
          <p:cNvPr id="329" name="Google Shape;329;p45"/>
          <p:cNvSpPr txBox="1"/>
          <p:nvPr/>
        </p:nvSpPr>
        <p:spPr>
          <a:xfrm>
            <a:off x="628650" y="188300"/>
            <a:ext cx="5247600" cy="50482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2100"/>
              <a:buFont typeface="Calibri"/>
              <a:buNone/>
            </a:pPr>
            <a:r>
              <a:rPr b="0" i="0" lang="en" sz="2100" u="none" cap="none" strike="noStrike">
                <a:solidFill>
                  <a:schemeClr val="dk1"/>
                </a:solidFill>
                <a:latin typeface="Calibri"/>
                <a:ea typeface="Calibri"/>
                <a:cs typeface="Calibri"/>
                <a:sym typeface="Calibri"/>
              </a:rPr>
              <a:t>Validation of Fast rSVD Algorithms</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Table explanation</a:t>
            </a:r>
            <a:endParaRPr sz="1100"/>
          </a:p>
        </p:txBody>
      </p:sp>
      <p:sp>
        <p:nvSpPr>
          <p:cNvPr id="335" name="Google Shape;335;p46"/>
          <p:cNvSpPr txBox="1"/>
          <p:nvPr>
            <p:ph idx="1" type="body"/>
          </p:nvPr>
        </p:nvSpPr>
        <p:spPr>
          <a:xfrm>
            <a:off x="628650" y="137706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600"/>
              </a:spcBef>
              <a:spcAft>
                <a:spcPts val="0"/>
              </a:spcAft>
              <a:buClr>
                <a:schemeClr val="dk1"/>
              </a:buClr>
              <a:buSzPts val="2100"/>
              <a:buNone/>
            </a:pPr>
            <a:r>
              <a:rPr lang="en" sz="1100"/>
              <a:t>p: power iteration parameter</a:t>
            </a:r>
            <a:endParaRPr sz="1100"/>
          </a:p>
          <a:p>
            <a:pPr indent="0" lvl="0" marL="0" rtl="0" algn="l">
              <a:lnSpc>
                <a:spcPct val="90000"/>
              </a:lnSpc>
              <a:spcBef>
                <a:spcPts val="600"/>
              </a:spcBef>
              <a:spcAft>
                <a:spcPts val="0"/>
              </a:spcAft>
              <a:buClr>
                <a:schemeClr val="dk1"/>
              </a:buClr>
              <a:buSzPts val="900"/>
              <a:buNone/>
            </a:pPr>
            <a:r>
              <a:t/>
            </a:r>
            <a:endParaRPr i="1" sz="900"/>
          </a:p>
          <a:p>
            <a:pPr indent="0" lvl="0" marL="0" rtl="0" algn="l">
              <a:lnSpc>
                <a:spcPct val="90000"/>
              </a:lnSpc>
              <a:spcBef>
                <a:spcPts val="600"/>
              </a:spcBef>
              <a:spcAft>
                <a:spcPts val="0"/>
              </a:spcAft>
              <a:buClr>
                <a:schemeClr val="dk1"/>
              </a:buClr>
              <a:buSzPts val="2100"/>
              <a:buNone/>
            </a:pPr>
            <a:r>
              <a:rPr i="1" lang="en" sz="1100"/>
              <a:t>t</a:t>
            </a:r>
            <a:r>
              <a:rPr baseline="-25000" i="1" lang="en" sz="1100"/>
              <a:t>CPU </a:t>
            </a:r>
            <a:r>
              <a:rPr lang="en" sz="1100"/>
              <a:t>: Seconds of CPU running time</a:t>
            </a:r>
            <a:endParaRPr sz="1100"/>
          </a:p>
          <a:p>
            <a:pPr indent="0" lvl="0" marL="0" rtl="0" algn="l">
              <a:lnSpc>
                <a:spcPct val="90000"/>
              </a:lnSpc>
              <a:spcBef>
                <a:spcPts val="600"/>
              </a:spcBef>
              <a:spcAft>
                <a:spcPts val="0"/>
              </a:spcAft>
              <a:buClr>
                <a:schemeClr val="dk1"/>
              </a:buClr>
              <a:buSzPts val="2100"/>
              <a:buNone/>
            </a:pPr>
            <a:r>
              <a:t/>
            </a:r>
            <a:endParaRPr sz="1100"/>
          </a:p>
          <a:p>
            <a:pPr indent="0" lvl="0" marL="0" rtl="0" algn="l">
              <a:lnSpc>
                <a:spcPct val="90000"/>
              </a:lnSpc>
              <a:spcBef>
                <a:spcPts val="600"/>
              </a:spcBef>
              <a:spcAft>
                <a:spcPts val="0"/>
              </a:spcAft>
              <a:buClr>
                <a:schemeClr val="dk1"/>
              </a:buClr>
              <a:buSzPts val="2100"/>
              <a:buNone/>
            </a:pPr>
            <a:r>
              <a:rPr lang="en" sz="1100"/>
              <a:t>Error: </a:t>
            </a:r>
            <a:endParaRPr sz="1100"/>
          </a:p>
          <a:p>
            <a:pPr indent="0" lvl="0" marL="0" rtl="0" algn="l">
              <a:lnSpc>
                <a:spcPct val="90000"/>
              </a:lnSpc>
              <a:spcBef>
                <a:spcPts val="600"/>
              </a:spcBef>
              <a:spcAft>
                <a:spcPts val="0"/>
              </a:spcAft>
              <a:buClr>
                <a:schemeClr val="dk1"/>
              </a:buClr>
              <a:buSzPts val="900"/>
              <a:buNone/>
            </a:pPr>
            <a:r>
              <a:t/>
            </a:r>
            <a:endParaRPr i="1" sz="900"/>
          </a:p>
          <a:p>
            <a:pPr indent="0" lvl="0" marL="0" rtl="0" algn="l">
              <a:lnSpc>
                <a:spcPct val="90000"/>
              </a:lnSpc>
              <a:spcBef>
                <a:spcPts val="600"/>
              </a:spcBef>
              <a:spcAft>
                <a:spcPts val="0"/>
              </a:spcAft>
              <a:buClr>
                <a:schemeClr val="dk1"/>
              </a:buClr>
              <a:buSzPts val="900"/>
              <a:buNone/>
            </a:pPr>
            <a:r>
              <a:t/>
            </a:r>
            <a:endParaRPr sz="900"/>
          </a:p>
          <a:p>
            <a:pPr indent="0" lvl="0" marL="0" rtl="0" algn="l">
              <a:lnSpc>
                <a:spcPct val="90000"/>
              </a:lnSpc>
              <a:spcBef>
                <a:spcPts val="600"/>
              </a:spcBef>
              <a:spcAft>
                <a:spcPts val="0"/>
              </a:spcAft>
              <a:buClr>
                <a:schemeClr val="dk1"/>
              </a:buClr>
              <a:buSzPts val="2100"/>
              <a:buNone/>
            </a:pPr>
            <a:r>
              <a:rPr lang="en" sz="1100"/>
              <a:t>Sp. the speedup ratio to the basic rSVD</a:t>
            </a:r>
            <a:endParaRPr sz="1100"/>
          </a:p>
          <a:p>
            <a:pPr indent="0" lvl="0" marL="0" rtl="0" algn="l">
              <a:lnSpc>
                <a:spcPct val="90000"/>
              </a:lnSpc>
              <a:spcBef>
                <a:spcPts val="600"/>
              </a:spcBef>
              <a:spcAft>
                <a:spcPts val="0"/>
              </a:spcAft>
              <a:buClr>
                <a:schemeClr val="dk1"/>
              </a:buClr>
              <a:buSzPts val="2100"/>
              <a:buNone/>
            </a:pPr>
            <a:r>
              <a:t/>
            </a:r>
            <a:endParaRPr baseline="-25000" i="1" sz="1100"/>
          </a:p>
        </p:txBody>
      </p:sp>
      <p:pic>
        <p:nvPicPr>
          <p:cNvPr id="336" name="Google Shape;336;p46"/>
          <p:cNvPicPr preferRelativeResize="0"/>
          <p:nvPr/>
        </p:nvPicPr>
        <p:blipFill rotWithShape="1">
          <a:blip r:embed="rId3">
            <a:alphaModFix/>
          </a:blip>
          <a:srcRect b="0" l="0" r="0" t="0"/>
          <a:stretch/>
        </p:blipFill>
        <p:spPr>
          <a:xfrm>
            <a:off x="1722813" y="2699200"/>
            <a:ext cx="2295525" cy="619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Calibri"/>
              <a:buNone/>
            </a:pPr>
            <a:r>
              <a:rPr lang="en" sz="2100"/>
              <a:t>THE COMPARISON OF RSVD-PI AND RSVD-BKI ALGORITHMS</a:t>
            </a:r>
            <a:endParaRPr sz="2100"/>
          </a:p>
        </p:txBody>
      </p:sp>
      <p:pic>
        <p:nvPicPr>
          <p:cNvPr id="342" name="Google Shape;342;p47"/>
          <p:cNvPicPr preferRelativeResize="0"/>
          <p:nvPr/>
        </p:nvPicPr>
        <p:blipFill rotWithShape="1">
          <a:blip r:embed="rId3">
            <a:alphaModFix/>
          </a:blip>
          <a:srcRect b="0" l="0" r="0" t="0"/>
          <a:stretch/>
        </p:blipFill>
        <p:spPr>
          <a:xfrm>
            <a:off x="1419225" y="1185863"/>
            <a:ext cx="6305550" cy="2771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8"/>
          <p:cNvPicPr preferRelativeResize="0"/>
          <p:nvPr/>
        </p:nvPicPr>
        <p:blipFill rotWithShape="1">
          <a:blip r:embed="rId3">
            <a:alphaModFix/>
          </a:blip>
          <a:srcRect b="0" l="0" r="0" t="0"/>
          <a:stretch/>
        </p:blipFill>
        <p:spPr>
          <a:xfrm>
            <a:off x="2326201" y="0"/>
            <a:ext cx="4491600" cy="5143501"/>
          </a:xfrm>
          <a:prstGeom prst="rect">
            <a:avLst/>
          </a:prstGeom>
          <a:noFill/>
          <a:ln>
            <a:noFill/>
          </a:ln>
        </p:spPr>
      </p:pic>
      <p:sp>
        <p:nvSpPr>
          <p:cNvPr id="348" name="Google Shape;348;p48"/>
          <p:cNvSpPr txBox="1"/>
          <p:nvPr>
            <p:ph type="title"/>
          </p:nvPr>
        </p:nvSpPr>
        <p:spPr>
          <a:xfrm>
            <a:off x="107633" y="273844"/>
            <a:ext cx="1872000" cy="994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900"/>
              <a:buFont typeface="Calibri"/>
              <a:buNone/>
            </a:pPr>
            <a:r>
              <a:rPr lang="en" sz="2900"/>
              <a:t>Image Inpainting</a:t>
            </a:r>
            <a:endParaRPr sz="2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900"/>
              <a:buFont typeface="Calibri"/>
              <a:buNone/>
            </a:pPr>
            <a:r>
              <a:rPr lang="en" sz="2900"/>
              <a:t>Image Inpainting</a:t>
            </a:r>
            <a:endParaRPr sz="2900"/>
          </a:p>
        </p:txBody>
      </p:sp>
      <p:pic>
        <p:nvPicPr>
          <p:cNvPr id="354" name="Google Shape;354;p49"/>
          <p:cNvPicPr preferRelativeResize="0"/>
          <p:nvPr/>
        </p:nvPicPr>
        <p:blipFill rotWithShape="1">
          <a:blip r:embed="rId3">
            <a:alphaModFix/>
          </a:blip>
          <a:srcRect b="0" l="0" r="0" t="0"/>
          <a:stretch/>
        </p:blipFill>
        <p:spPr>
          <a:xfrm>
            <a:off x="1147763" y="1362075"/>
            <a:ext cx="6848475" cy="2419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Results and Explanation</a:t>
            </a:r>
            <a:endParaRPr sz="1100"/>
          </a:p>
        </p:txBody>
      </p:sp>
      <p:sp>
        <p:nvSpPr>
          <p:cNvPr id="360" name="Google Shape;360;p5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600"/>
              </a:spcBef>
              <a:spcAft>
                <a:spcPts val="0"/>
              </a:spcAft>
              <a:buClr>
                <a:schemeClr val="dk1"/>
              </a:buClr>
              <a:buSzPts val="2100"/>
              <a:buNone/>
            </a:pPr>
            <a:r>
              <a:rPr lang="en" sz="1100"/>
              <a:t>tw/o and tw/ denote the CPU time of our fast SVT Algorithm (Alg. 6) without and with subspace recycling  respectively.</a:t>
            </a:r>
            <a:endParaRPr sz="1100"/>
          </a:p>
          <a:p>
            <a:pPr indent="0" lvl="0" marL="0" rtl="0" algn="l">
              <a:lnSpc>
                <a:spcPct val="90000"/>
              </a:lnSpc>
              <a:spcBef>
                <a:spcPts val="600"/>
              </a:spcBef>
              <a:spcAft>
                <a:spcPts val="0"/>
              </a:spcAft>
              <a:buClr>
                <a:schemeClr val="dk1"/>
              </a:buClr>
              <a:buSzPts val="2100"/>
              <a:buNone/>
            </a:pPr>
            <a:r>
              <a:t/>
            </a:r>
            <a:endParaRPr sz="1100"/>
          </a:p>
          <a:p>
            <a:pPr indent="0" lvl="0" marL="0" rtl="0" algn="l">
              <a:lnSpc>
                <a:spcPct val="90000"/>
              </a:lnSpc>
              <a:spcBef>
                <a:spcPts val="600"/>
              </a:spcBef>
              <a:spcAft>
                <a:spcPts val="0"/>
              </a:spcAft>
              <a:buClr>
                <a:schemeClr val="dk1"/>
              </a:buClr>
              <a:buSzPts val="2100"/>
              <a:buNone/>
            </a:pPr>
            <a:r>
              <a:rPr lang="en" sz="1100"/>
              <a:t>Sp1 and Sp2 are the ratios of tsvds and tlandsvd to the CPU time of our algorithm (with subspace recycling)</a:t>
            </a:r>
            <a:endParaRPr sz="1100"/>
          </a:p>
          <a:p>
            <a:pPr indent="0" lvl="0" marL="0" rtl="0" algn="l">
              <a:lnSpc>
                <a:spcPct val="90000"/>
              </a:lnSpc>
              <a:spcBef>
                <a:spcPts val="600"/>
              </a:spcBef>
              <a:spcAft>
                <a:spcPts val="0"/>
              </a:spcAft>
              <a:buClr>
                <a:schemeClr val="dk1"/>
              </a:buClr>
              <a:buSzPts val="2100"/>
              <a:buNone/>
            </a:pPr>
            <a:r>
              <a:t/>
            </a:r>
            <a:endParaRPr sz="1100"/>
          </a:p>
          <a:p>
            <a:pPr indent="0" lvl="0" marL="0" rtl="0" algn="l">
              <a:lnSpc>
                <a:spcPct val="90000"/>
              </a:lnSpc>
              <a:spcBef>
                <a:spcPts val="600"/>
              </a:spcBef>
              <a:spcAft>
                <a:spcPts val="0"/>
              </a:spcAft>
              <a:buClr>
                <a:schemeClr val="dk1"/>
              </a:buClr>
              <a:buSzPts val="2100"/>
              <a:buNone/>
            </a:pPr>
            <a:r>
              <a:rPr lang="en" sz="1100"/>
              <a:t>All algorithms present the same accuracy (same MAE value), with same iteration numbers (400 for Case 1 and 700 for Case 2).</a:t>
            </a:r>
            <a:endParaRPr sz="1100"/>
          </a:p>
          <a:p>
            <a:pPr indent="0" lvl="0" marL="0" rtl="0" algn="l">
              <a:lnSpc>
                <a:spcPct val="90000"/>
              </a:lnSpc>
              <a:spcBef>
                <a:spcPts val="600"/>
              </a:spcBef>
              <a:spcAft>
                <a:spcPts val="0"/>
              </a:spcAft>
              <a:buClr>
                <a:schemeClr val="dk1"/>
              </a:buClr>
              <a:buSzPts val="2100"/>
              <a:buNone/>
            </a:pPr>
            <a:r>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Results for a smaller dataset</a:t>
            </a:r>
            <a:endParaRPr sz="1100"/>
          </a:p>
        </p:txBody>
      </p:sp>
      <p:pic>
        <p:nvPicPr>
          <p:cNvPr id="366" name="Google Shape;366;p51"/>
          <p:cNvPicPr preferRelativeResize="0"/>
          <p:nvPr/>
        </p:nvPicPr>
        <p:blipFill rotWithShape="1">
          <a:blip r:embed="rId3">
            <a:alphaModFix/>
          </a:blip>
          <a:srcRect b="0" l="0" r="0" t="0"/>
          <a:stretch/>
        </p:blipFill>
        <p:spPr>
          <a:xfrm>
            <a:off x="1109663" y="1228725"/>
            <a:ext cx="6924675" cy="2686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Results for a bigger dataset</a:t>
            </a:r>
            <a:endParaRPr sz="1100"/>
          </a:p>
        </p:txBody>
      </p:sp>
      <p:pic>
        <p:nvPicPr>
          <p:cNvPr id="372" name="Google Shape;372;p52"/>
          <p:cNvPicPr preferRelativeResize="0"/>
          <p:nvPr/>
        </p:nvPicPr>
        <p:blipFill rotWithShape="1">
          <a:blip r:embed="rId3">
            <a:alphaModFix/>
          </a:blip>
          <a:srcRect b="0" l="0" r="0" t="0"/>
          <a:stretch/>
        </p:blipFill>
        <p:spPr>
          <a:xfrm>
            <a:off x="995363" y="1195388"/>
            <a:ext cx="7153275" cy="2752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Our Experiment</a:t>
            </a:r>
            <a:endParaRPr sz="1100"/>
          </a:p>
        </p:txBody>
      </p:sp>
      <p:sp>
        <p:nvSpPr>
          <p:cNvPr id="378" name="Google Shape;378;p5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600"/>
              </a:spcBef>
              <a:spcAft>
                <a:spcPts val="0"/>
              </a:spcAft>
              <a:buClr>
                <a:schemeClr val="dk1"/>
              </a:buClr>
              <a:buSzPts val="2100"/>
              <a:buNone/>
            </a:pPr>
            <a:r>
              <a:rPr lang="en" sz="1100"/>
              <a:t>We run SVT and fastSVT_Q and fastSVT_U for the image provided in the paper and some other images </a:t>
            </a:r>
            <a:endParaRPr sz="1100"/>
          </a:p>
          <a:p>
            <a:pPr indent="0" lvl="0" marL="0" rtl="0" algn="l">
              <a:lnSpc>
                <a:spcPct val="90000"/>
              </a:lnSpc>
              <a:spcBef>
                <a:spcPts val="600"/>
              </a:spcBef>
              <a:spcAft>
                <a:spcPts val="0"/>
              </a:spcAft>
              <a:buClr>
                <a:schemeClr val="dk1"/>
              </a:buClr>
              <a:buSzPts val="2100"/>
              <a:buNone/>
            </a:pPr>
            <a:r>
              <a:t/>
            </a:r>
            <a:endParaRPr sz="1100"/>
          </a:p>
          <a:p>
            <a:pPr indent="0" lvl="0" marL="0" rtl="0" algn="l">
              <a:lnSpc>
                <a:spcPct val="90000"/>
              </a:lnSpc>
              <a:spcBef>
                <a:spcPts val="600"/>
              </a:spcBef>
              <a:spcAft>
                <a:spcPts val="0"/>
              </a:spcAft>
              <a:buClr>
                <a:schemeClr val="dk1"/>
              </a:buClr>
              <a:buSzPts val="2100"/>
              <a:buNone/>
            </a:pPr>
            <a:r>
              <a:rPr lang="en" sz="1100"/>
              <a:t>We record the picture for every 50 iterations</a:t>
            </a:r>
            <a:endParaRPr sz="1100"/>
          </a:p>
          <a:p>
            <a:pPr indent="0" lvl="0" marL="0" rtl="0" algn="l">
              <a:lnSpc>
                <a:spcPct val="90000"/>
              </a:lnSpc>
              <a:spcBef>
                <a:spcPts val="600"/>
              </a:spcBef>
              <a:spcAft>
                <a:spcPts val="0"/>
              </a:spcAft>
              <a:buClr>
                <a:schemeClr val="dk1"/>
              </a:buClr>
              <a:buSzPts val="2100"/>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idx="4294967295" type="title"/>
          </p:nvPr>
        </p:nvSpPr>
        <p:spPr>
          <a:xfrm>
            <a:off x="628650" y="1976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Randomized SVD</a:t>
            </a:r>
            <a:endParaRPr/>
          </a:p>
        </p:txBody>
      </p:sp>
      <p:sp>
        <p:nvSpPr>
          <p:cNvPr id="142" name="Google Shape;142;p27"/>
          <p:cNvSpPr txBox="1"/>
          <p:nvPr>
            <p:ph idx="4294967295" type="body"/>
          </p:nvPr>
        </p:nvSpPr>
        <p:spPr>
          <a:xfrm>
            <a:off x="628650" y="1293025"/>
            <a:ext cx="8284200" cy="37371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800"/>
              </a:spcBef>
              <a:spcAft>
                <a:spcPts val="0"/>
              </a:spcAft>
              <a:buClr>
                <a:schemeClr val="dk1"/>
              </a:buClr>
              <a:buSzPts val="2100"/>
              <a:buChar char="•"/>
            </a:pPr>
            <a:r>
              <a:rPr lang="en"/>
              <a:t>Low-rank  </a:t>
            </a:r>
            <a:r>
              <a:rPr b="1" i="1" lang="en"/>
              <a:t>k</a:t>
            </a:r>
            <a:r>
              <a:rPr i="1" lang="en"/>
              <a:t> </a:t>
            </a:r>
            <a:r>
              <a:rPr lang="en"/>
              <a:t> approximation with  </a:t>
            </a:r>
            <a:r>
              <a:rPr b="1" i="1" lang="en"/>
              <a:t>p</a:t>
            </a:r>
            <a:r>
              <a:rPr lang="en"/>
              <a:t>  oversampling parameters</a:t>
            </a:r>
            <a:endParaRPr/>
          </a:p>
          <a:p>
            <a:pPr indent="-171450" lvl="0" marL="177800" rtl="0" algn="l">
              <a:lnSpc>
                <a:spcPct val="90000"/>
              </a:lnSpc>
              <a:spcBef>
                <a:spcPts val="800"/>
              </a:spcBef>
              <a:spcAft>
                <a:spcPts val="0"/>
              </a:spcAft>
              <a:buClr>
                <a:schemeClr val="dk1"/>
              </a:buClr>
              <a:buSzPts val="2100"/>
              <a:buChar char="•"/>
            </a:pPr>
            <a:r>
              <a:rPr lang="en"/>
              <a:t>Stage A</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171450" lvl="0" marL="177800" rtl="0" algn="l">
              <a:lnSpc>
                <a:spcPct val="90000"/>
              </a:lnSpc>
              <a:spcBef>
                <a:spcPts val="800"/>
              </a:spcBef>
              <a:spcAft>
                <a:spcPts val="0"/>
              </a:spcAft>
              <a:buSzPts val="2100"/>
              <a:buChar char="•"/>
            </a:pPr>
            <a:r>
              <a:rPr lang="en"/>
              <a:t>Stage B</a:t>
            </a:r>
            <a:endParaRPr/>
          </a:p>
          <a:p>
            <a:pPr indent="0" lvl="0" marL="0" rtl="0" algn="l">
              <a:lnSpc>
                <a:spcPct val="90000"/>
              </a:lnSpc>
              <a:spcBef>
                <a:spcPts val="800"/>
              </a:spcBef>
              <a:spcAft>
                <a:spcPts val="0"/>
              </a:spcAft>
              <a:buNone/>
            </a:pPr>
            <a:r>
              <a:t/>
            </a:r>
            <a:endParaRPr/>
          </a:p>
          <a:p>
            <a:pPr indent="-171450" lvl="0" marL="177800" rtl="0" algn="l">
              <a:lnSpc>
                <a:spcPct val="90000"/>
              </a:lnSpc>
              <a:spcBef>
                <a:spcPts val="800"/>
              </a:spcBef>
              <a:spcAft>
                <a:spcPts val="0"/>
              </a:spcAft>
              <a:buSzPts val="2100"/>
              <a:buChar char="•"/>
            </a:pPr>
            <a:r>
              <a:rPr lang="en"/>
              <a:t>Intuition:                           where       is rank-k matrix and     is perturbation.</a:t>
            </a:r>
            <a:endParaRPr/>
          </a:p>
          <a:p>
            <a:pPr indent="-171450" lvl="0" marL="177800" rtl="0" algn="l">
              <a:lnSpc>
                <a:spcPct val="90000"/>
              </a:lnSpc>
              <a:spcBef>
                <a:spcPts val="800"/>
              </a:spcBef>
              <a:spcAft>
                <a:spcPts val="0"/>
              </a:spcAft>
              <a:buSzPts val="2100"/>
              <a:buChar char="•"/>
            </a:pPr>
            <a:r>
              <a:rPr lang="en"/>
              <a:t>Use      to approximate     by random matrix theory, and oversampling to prevent converging to entire range of </a:t>
            </a:r>
            <a:endParaRPr/>
          </a:p>
        </p:txBody>
      </p:sp>
      <p:pic>
        <p:nvPicPr>
          <p:cNvPr id="143" name="Google Shape;143;p27"/>
          <p:cNvPicPr preferRelativeResize="0"/>
          <p:nvPr/>
        </p:nvPicPr>
        <p:blipFill>
          <a:blip r:embed="rId3">
            <a:alphaModFix/>
          </a:blip>
          <a:stretch>
            <a:fillRect/>
          </a:stretch>
        </p:blipFill>
        <p:spPr>
          <a:xfrm>
            <a:off x="1944225" y="1769500"/>
            <a:ext cx="6321373" cy="949725"/>
          </a:xfrm>
          <a:prstGeom prst="rect">
            <a:avLst/>
          </a:prstGeom>
          <a:noFill/>
          <a:ln>
            <a:noFill/>
          </a:ln>
        </p:spPr>
      </p:pic>
      <p:pic>
        <p:nvPicPr>
          <p:cNvPr id="144" name="Google Shape;144;p27"/>
          <p:cNvPicPr preferRelativeResize="0"/>
          <p:nvPr/>
        </p:nvPicPr>
        <p:blipFill>
          <a:blip r:embed="rId4">
            <a:alphaModFix/>
          </a:blip>
          <a:stretch>
            <a:fillRect/>
          </a:stretch>
        </p:blipFill>
        <p:spPr>
          <a:xfrm>
            <a:off x="1944225" y="2858925"/>
            <a:ext cx="4658476" cy="730950"/>
          </a:xfrm>
          <a:prstGeom prst="rect">
            <a:avLst/>
          </a:prstGeom>
          <a:noFill/>
          <a:ln>
            <a:noFill/>
          </a:ln>
        </p:spPr>
      </p:pic>
      <p:pic>
        <p:nvPicPr>
          <p:cNvPr id="145" name="Google Shape;145;p27"/>
          <p:cNvPicPr preferRelativeResize="0"/>
          <p:nvPr/>
        </p:nvPicPr>
        <p:blipFill rotWithShape="1">
          <a:blip r:embed="rId5">
            <a:alphaModFix/>
          </a:blip>
          <a:srcRect b="0" l="0" r="0" t="17668"/>
          <a:stretch/>
        </p:blipFill>
        <p:spPr>
          <a:xfrm>
            <a:off x="1351750" y="4119700"/>
            <a:ext cx="260400" cy="214397"/>
          </a:xfrm>
          <a:prstGeom prst="rect">
            <a:avLst/>
          </a:prstGeom>
          <a:noFill/>
          <a:ln>
            <a:noFill/>
          </a:ln>
        </p:spPr>
      </p:pic>
      <p:pic>
        <p:nvPicPr>
          <p:cNvPr id="146" name="Google Shape;146;p27"/>
          <p:cNvPicPr preferRelativeResize="0"/>
          <p:nvPr/>
        </p:nvPicPr>
        <p:blipFill>
          <a:blip r:embed="rId6">
            <a:alphaModFix/>
          </a:blip>
          <a:stretch>
            <a:fillRect/>
          </a:stretch>
        </p:blipFill>
        <p:spPr>
          <a:xfrm>
            <a:off x="3341225" y="4089149"/>
            <a:ext cx="230100" cy="221264"/>
          </a:xfrm>
          <a:prstGeom prst="rect">
            <a:avLst/>
          </a:prstGeom>
          <a:noFill/>
          <a:ln>
            <a:noFill/>
          </a:ln>
        </p:spPr>
      </p:pic>
      <p:pic>
        <p:nvPicPr>
          <p:cNvPr id="147" name="Google Shape;147;p27"/>
          <p:cNvPicPr preferRelativeResize="0"/>
          <p:nvPr/>
        </p:nvPicPr>
        <p:blipFill>
          <a:blip r:embed="rId7">
            <a:alphaModFix/>
          </a:blip>
          <a:stretch>
            <a:fillRect/>
          </a:stretch>
        </p:blipFill>
        <p:spPr>
          <a:xfrm>
            <a:off x="1995475" y="3695350"/>
            <a:ext cx="1241588" cy="250400"/>
          </a:xfrm>
          <a:prstGeom prst="rect">
            <a:avLst/>
          </a:prstGeom>
          <a:noFill/>
          <a:ln>
            <a:noFill/>
          </a:ln>
        </p:spPr>
      </p:pic>
      <p:pic>
        <p:nvPicPr>
          <p:cNvPr id="148" name="Google Shape;148;p27"/>
          <p:cNvPicPr preferRelativeResize="0"/>
          <p:nvPr/>
        </p:nvPicPr>
        <p:blipFill>
          <a:blip r:embed="rId8">
            <a:alphaModFix/>
          </a:blip>
          <a:stretch>
            <a:fillRect/>
          </a:stretch>
        </p:blipFill>
        <p:spPr>
          <a:xfrm>
            <a:off x="4265050" y="3695350"/>
            <a:ext cx="230104" cy="250400"/>
          </a:xfrm>
          <a:prstGeom prst="rect">
            <a:avLst/>
          </a:prstGeom>
          <a:noFill/>
          <a:ln>
            <a:noFill/>
          </a:ln>
        </p:spPr>
      </p:pic>
      <p:pic>
        <p:nvPicPr>
          <p:cNvPr id="149" name="Google Shape;149;p27"/>
          <p:cNvPicPr preferRelativeResize="0"/>
          <p:nvPr/>
        </p:nvPicPr>
        <p:blipFill>
          <a:blip r:embed="rId9">
            <a:alphaModFix/>
          </a:blip>
          <a:stretch>
            <a:fillRect/>
          </a:stretch>
        </p:blipFill>
        <p:spPr>
          <a:xfrm>
            <a:off x="6798350" y="3724457"/>
            <a:ext cx="260400" cy="192180"/>
          </a:xfrm>
          <a:prstGeom prst="rect">
            <a:avLst/>
          </a:prstGeom>
          <a:noFill/>
          <a:ln>
            <a:noFill/>
          </a:ln>
        </p:spPr>
      </p:pic>
      <p:pic>
        <p:nvPicPr>
          <p:cNvPr id="150" name="Google Shape;150;p27"/>
          <p:cNvPicPr preferRelativeResize="0"/>
          <p:nvPr/>
        </p:nvPicPr>
        <p:blipFill>
          <a:blip r:embed="rId8">
            <a:alphaModFix/>
          </a:blip>
          <a:stretch>
            <a:fillRect/>
          </a:stretch>
        </p:blipFill>
        <p:spPr>
          <a:xfrm>
            <a:off x="4974700" y="4334102"/>
            <a:ext cx="260400" cy="28337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EXPERIMENTAL ENVIRONMENTS</a:t>
            </a:r>
            <a:endParaRPr sz="1100"/>
          </a:p>
        </p:txBody>
      </p:sp>
      <p:sp>
        <p:nvSpPr>
          <p:cNvPr id="384" name="Google Shape;384;p5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600"/>
              </a:spcBef>
              <a:spcAft>
                <a:spcPts val="0"/>
              </a:spcAft>
              <a:buClr>
                <a:schemeClr val="dk1"/>
              </a:buClr>
              <a:buSzPts val="2400"/>
              <a:buNone/>
            </a:pPr>
            <a:r>
              <a:rPr lang="en" sz="2400"/>
              <a:t>Paper’s environemnt</a:t>
            </a:r>
            <a:endParaRPr sz="2400"/>
          </a:p>
          <a:p>
            <a:pPr indent="0" lvl="0" marL="0" rtl="0" algn="l">
              <a:lnSpc>
                <a:spcPct val="90000"/>
              </a:lnSpc>
              <a:spcBef>
                <a:spcPts val="600"/>
              </a:spcBef>
              <a:spcAft>
                <a:spcPts val="0"/>
              </a:spcAft>
              <a:buClr>
                <a:schemeClr val="dk1"/>
              </a:buClr>
              <a:buSzPts val="2100"/>
              <a:buNone/>
            </a:pPr>
            <a:r>
              <a:rPr lang="en" sz="1100"/>
              <a:t>CPU: Intel Xeon CPU @2.00 GHz </a:t>
            </a:r>
            <a:endParaRPr sz="1100"/>
          </a:p>
          <a:p>
            <a:pPr indent="0" lvl="0" marL="0" rtl="0" algn="l">
              <a:lnSpc>
                <a:spcPct val="90000"/>
              </a:lnSpc>
              <a:spcBef>
                <a:spcPts val="600"/>
              </a:spcBef>
              <a:spcAft>
                <a:spcPts val="0"/>
              </a:spcAft>
              <a:buClr>
                <a:schemeClr val="dk1"/>
              </a:buClr>
              <a:buSzPts val="2100"/>
              <a:buNone/>
            </a:pPr>
            <a:r>
              <a:rPr lang="en" sz="1100"/>
              <a:t>Memory: 128 GB RAM</a:t>
            </a:r>
            <a:endParaRPr sz="1100"/>
          </a:p>
          <a:p>
            <a:pPr indent="0" lvl="0" marL="0" rtl="0" algn="l">
              <a:lnSpc>
                <a:spcPct val="90000"/>
              </a:lnSpc>
              <a:spcBef>
                <a:spcPts val="600"/>
              </a:spcBef>
              <a:spcAft>
                <a:spcPts val="0"/>
              </a:spcAft>
              <a:buClr>
                <a:schemeClr val="dk1"/>
              </a:buClr>
              <a:buSzPts val="2100"/>
              <a:buNone/>
            </a:pPr>
            <a:r>
              <a:rPr lang="en" sz="1100"/>
              <a:t>Language: Matlab 2016a.</a:t>
            </a:r>
            <a:endParaRPr sz="1100"/>
          </a:p>
          <a:p>
            <a:pPr indent="0" lvl="0" marL="0" rtl="0" algn="l">
              <a:lnSpc>
                <a:spcPct val="90000"/>
              </a:lnSpc>
              <a:spcBef>
                <a:spcPts val="600"/>
              </a:spcBef>
              <a:spcAft>
                <a:spcPts val="0"/>
              </a:spcAft>
              <a:buClr>
                <a:schemeClr val="dk1"/>
              </a:buClr>
              <a:buSzPts val="2100"/>
              <a:buNone/>
            </a:pPr>
            <a:r>
              <a:t/>
            </a:r>
            <a:endParaRPr sz="1100"/>
          </a:p>
          <a:p>
            <a:pPr indent="0" lvl="0" marL="0" rtl="0" algn="l">
              <a:lnSpc>
                <a:spcPct val="90000"/>
              </a:lnSpc>
              <a:spcBef>
                <a:spcPts val="600"/>
              </a:spcBef>
              <a:spcAft>
                <a:spcPts val="0"/>
              </a:spcAft>
              <a:buClr>
                <a:schemeClr val="dk1"/>
              </a:buClr>
              <a:buSzPts val="2400"/>
              <a:buNone/>
            </a:pPr>
            <a:r>
              <a:rPr lang="en" sz="2400"/>
              <a:t>Our environment:</a:t>
            </a:r>
            <a:endParaRPr sz="2400"/>
          </a:p>
          <a:p>
            <a:pPr indent="0" lvl="0" marL="0" rtl="0" algn="l">
              <a:lnSpc>
                <a:spcPct val="90000"/>
              </a:lnSpc>
              <a:spcBef>
                <a:spcPts val="600"/>
              </a:spcBef>
              <a:spcAft>
                <a:spcPts val="0"/>
              </a:spcAft>
              <a:buClr>
                <a:schemeClr val="dk1"/>
              </a:buClr>
              <a:buSzPts val="2100"/>
              <a:buNone/>
            </a:pPr>
            <a:r>
              <a:rPr lang="en" sz="1100"/>
              <a:t>CPU: AMD  Ryzen7 5800H @3.20 GHz </a:t>
            </a:r>
            <a:endParaRPr sz="1100"/>
          </a:p>
          <a:p>
            <a:pPr indent="0" lvl="0" marL="0" rtl="0" algn="l">
              <a:lnSpc>
                <a:spcPct val="90000"/>
              </a:lnSpc>
              <a:spcBef>
                <a:spcPts val="600"/>
              </a:spcBef>
              <a:spcAft>
                <a:spcPts val="0"/>
              </a:spcAft>
              <a:buClr>
                <a:schemeClr val="dk1"/>
              </a:buClr>
              <a:buSzPts val="2100"/>
              <a:buNone/>
            </a:pPr>
            <a:r>
              <a:rPr lang="en" sz="1100"/>
              <a:t>Memory: 32 GB RAM DDR 4 3200 GHz</a:t>
            </a:r>
            <a:endParaRPr sz="1100"/>
          </a:p>
          <a:p>
            <a:pPr indent="0" lvl="0" marL="0" rtl="0" algn="l">
              <a:lnSpc>
                <a:spcPct val="90000"/>
              </a:lnSpc>
              <a:spcBef>
                <a:spcPts val="600"/>
              </a:spcBef>
              <a:spcAft>
                <a:spcPts val="0"/>
              </a:spcAft>
              <a:buClr>
                <a:schemeClr val="dk1"/>
              </a:buClr>
              <a:buSzPts val="2100"/>
              <a:buNone/>
            </a:pPr>
            <a:r>
              <a:rPr lang="en" sz="1100"/>
              <a:t>Language: Matlab R2021a.</a:t>
            </a:r>
            <a:endParaRPr sz="1100"/>
          </a:p>
          <a:p>
            <a:pPr indent="0" lvl="0" marL="0" rtl="0" algn="l">
              <a:lnSpc>
                <a:spcPct val="90000"/>
              </a:lnSpc>
              <a:spcBef>
                <a:spcPts val="600"/>
              </a:spcBef>
              <a:spcAft>
                <a:spcPts val="0"/>
              </a:spcAft>
              <a:buClr>
                <a:schemeClr val="dk1"/>
              </a:buClr>
              <a:buSzPts val="2100"/>
              <a:buNone/>
            </a:pPr>
            <a:r>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300000"/>
              <a:buFont typeface="Calibri"/>
              <a:buNone/>
            </a:pPr>
            <a:r>
              <a:rPr lang="en" sz="1100"/>
              <a:t>Our Experiment (image in the paper)</a:t>
            </a:r>
            <a:br>
              <a:rPr lang="en" sz="1100"/>
            </a:br>
            <a:r>
              <a:rPr lang="en" sz="1100"/>
              <a:t>original image using fSVT Reuse Q</a:t>
            </a:r>
            <a:endParaRPr sz="1100"/>
          </a:p>
        </p:txBody>
      </p:sp>
      <p:pic>
        <p:nvPicPr>
          <p:cNvPr descr="new4" id="390" name="Google Shape;390;p55"/>
          <p:cNvPicPr preferRelativeResize="0"/>
          <p:nvPr/>
        </p:nvPicPr>
        <p:blipFill rotWithShape="1">
          <a:blip r:embed="rId3">
            <a:alphaModFix/>
          </a:blip>
          <a:srcRect b="0" l="0" r="0" t="0"/>
          <a:stretch/>
        </p:blipFill>
        <p:spPr>
          <a:xfrm>
            <a:off x="2401729" y="1215866"/>
            <a:ext cx="3417094" cy="341709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50 </a:t>
            </a:r>
            <a:endParaRPr sz="1100"/>
          </a:p>
        </p:txBody>
      </p:sp>
      <p:pic>
        <p:nvPicPr>
          <p:cNvPr descr="output_image_SVT_Q_i50" id="396" name="Google Shape;396;p56"/>
          <p:cNvPicPr preferRelativeResize="0"/>
          <p:nvPr/>
        </p:nvPicPr>
        <p:blipFill rotWithShape="1">
          <a:blip r:embed="rId3">
            <a:alphaModFix/>
          </a:blip>
          <a:srcRect b="0" l="0" r="0" t="0"/>
          <a:stretch/>
        </p:blipFill>
        <p:spPr>
          <a:xfrm>
            <a:off x="2577465" y="961072"/>
            <a:ext cx="3889058" cy="38890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100</a:t>
            </a:r>
            <a:endParaRPr sz="1100"/>
          </a:p>
        </p:txBody>
      </p:sp>
      <p:pic>
        <p:nvPicPr>
          <p:cNvPr descr="output_image_SVT_Q_i50" id="402" name="Google Shape;402;p57"/>
          <p:cNvPicPr preferRelativeResize="0"/>
          <p:nvPr/>
        </p:nvPicPr>
        <p:blipFill rotWithShape="1">
          <a:blip r:embed="rId3">
            <a:alphaModFix/>
          </a:blip>
          <a:srcRect b="0" l="0" r="0" t="0"/>
          <a:stretch/>
        </p:blipFill>
        <p:spPr>
          <a:xfrm>
            <a:off x="2512219" y="1112996"/>
            <a:ext cx="3978593" cy="397859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150</a:t>
            </a:r>
            <a:endParaRPr sz="1100"/>
          </a:p>
        </p:txBody>
      </p:sp>
      <p:pic>
        <p:nvPicPr>
          <p:cNvPr descr="output_image_SVT_Q_i150" id="408" name="Google Shape;408;p58"/>
          <p:cNvPicPr preferRelativeResize="0"/>
          <p:nvPr/>
        </p:nvPicPr>
        <p:blipFill rotWithShape="1">
          <a:blip r:embed="rId3">
            <a:alphaModFix/>
          </a:blip>
          <a:srcRect b="0" l="0" r="0" t="0"/>
          <a:stretch/>
        </p:blipFill>
        <p:spPr>
          <a:xfrm>
            <a:off x="2502218" y="1268254"/>
            <a:ext cx="3732371" cy="373237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192 (finish)</a:t>
            </a:r>
            <a:endParaRPr sz="1100"/>
          </a:p>
        </p:txBody>
      </p:sp>
      <p:pic>
        <p:nvPicPr>
          <p:cNvPr descr="output_image_small_SVT" id="414" name="Google Shape;414;p59"/>
          <p:cNvPicPr preferRelativeResize="0"/>
          <p:nvPr/>
        </p:nvPicPr>
        <p:blipFill rotWithShape="1">
          <a:blip r:embed="rId3">
            <a:alphaModFix/>
          </a:blip>
          <a:srcRect b="0" l="0" r="0" t="0"/>
          <a:stretch/>
        </p:blipFill>
        <p:spPr>
          <a:xfrm>
            <a:off x="2341245" y="961072"/>
            <a:ext cx="3950018" cy="395001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Time consumed for fSVT_Q</a:t>
            </a:r>
            <a:endParaRPr sz="1100"/>
          </a:p>
        </p:txBody>
      </p:sp>
      <p:pic>
        <p:nvPicPr>
          <p:cNvPr id="420" name="Google Shape;420;p60"/>
          <p:cNvPicPr preferRelativeResize="0"/>
          <p:nvPr/>
        </p:nvPicPr>
        <p:blipFill rotWithShape="1">
          <a:blip r:embed="rId3">
            <a:alphaModFix/>
          </a:blip>
          <a:srcRect b="0" l="0" r="0" t="0"/>
          <a:stretch/>
        </p:blipFill>
        <p:spPr>
          <a:xfrm>
            <a:off x="1371600" y="1268254"/>
            <a:ext cx="6400324" cy="35999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300000"/>
              <a:buFont typeface="Calibri"/>
              <a:buNone/>
            </a:pPr>
            <a:r>
              <a:rPr lang="en" sz="1100"/>
              <a:t>Our Experiment (image in the paper)</a:t>
            </a:r>
            <a:br>
              <a:rPr lang="en" sz="1100"/>
            </a:br>
            <a:r>
              <a:rPr lang="en" sz="1100"/>
              <a:t>original image using SVT</a:t>
            </a:r>
            <a:endParaRPr sz="1100"/>
          </a:p>
        </p:txBody>
      </p:sp>
      <p:pic>
        <p:nvPicPr>
          <p:cNvPr descr="new4" id="426" name="Google Shape;426;p61"/>
          <p:cNvPicPr preferRelativeResize="0"/>
          <p:nvPr/>
        </p:nvPicPr>
        <p:blipFill rotWithShape="1">
          <a:blip r:embed="rId3">
            <a:alphaModFix/>
          </a:blip>
          <a:srcRect b="0" l="0" r="0" t="0"/>
          <a:stretch/>
        </p:blipFill>
        <p:spPr>
          <a:xfrm>
            <a:off x="2401729" y="1215866"/>
            <a:ext cx="3417094" cy="341709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50 </a:t>
            </a:r>
            <a:endParaRPr sz="1100"/>
          </a:p>
        </p:txBody>
      </p:sp>
      <p:pic>
        <p:nvPicPr>
          <p:cNvPr descr="output_image_common_SVT_i50" id="432" name="Google Shape;432;p62"/>
          <p:cNvPicPr preferRelativeResize="0"/>
          <p:nvPr/>
        </p:nvPicPr>
        <p:blipFill rotWithShape="1">
          <a:blip r:embed="rId3">
            <a:alphaModFix/>
          </a:blip>
          <a:srcRect b="0" l="0" r="0" t="0"/>
          <a:stretch/>
        </p:blipFill>
        <p:spPr>
          <a:xfrm>
            <a:off x="2406968" y="813435"/>
            <a:ext cx="4330065" cy="433006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100</a:t>
            </a:r>
            <a:endParaRPr sz="1100"/>
          </a:p>
        </p:txBody>
      </p:sp>
      <p:pic>
        <p:nvPicPr>
          <p:cNvPr descr="output_image_common_SVT_i100" id="438" name="Google Shape;438;p63"/>
          <p:cNvPicPr preferRelativeResize="0"/>
          <p:nvPr/>
        </p:nvPicPr>
        <p:blipFill rotWithShape="1">
          <a:blip r:embed="rId3">
            <a:alphaModFix/>
          </a:blip>
          <a:srcRect b="0" l="0" r="0" t="0"/>
          <a:stretch/>
        </p:blipFill>
        <p:spPr>
          <a:xfrm>
            <a:off x="2465546" y="894397"/>
            <a:ext cx="4213384" cy="42133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idx="4294967295" type="title"/>
          </p:nvPr>
        </p:nvSpPr>
        <p:spPr>
          <a:xfrm>
            <a:off x="628650" y="1976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Randomized SVD</a:t>
            </a:r>
            <a:endParaRPr/>
          </a:p>
        </p:txBody>
      </p:sp>
      <p:sp>
        <p:nvSpPr>
          <p:cNvPr id="156" name="Google Shape;156;p28"/>
          <p:cNvSpPr txBox="1"/>
          <p:nvPr>
            <p:ph idx="4294967295" type="body"/>
          </p:nvPr>
        </p:nvSpPr>
        <p:spPr>
          <a:xfrm>
            <a:off x="628650" y="1293025"/>
            <a:ext cx="8284200" cy="37371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800"/>
              </a:spcBef>
              <a:spcAft>
                <a:spcPts val="0"/>
              </a:spcAft>
              <a:buSzPts val="2100"/>
              <a:buChar char="•"/>
            </a:pPr>
            <a:r>
              <a:rPr lang="en"/>
              <a:t>Concern: what if singular values decay slow? Random matrix may not well capture the desired subspace.</a:t>
            </a:r>
            <a:endParaRPr/>
          </a:p>
          <a:p>
            <a:pPr indent="-171450" lvl="0" marL="177800" rtl="0" algn="l">
              <a:lnSpc>
                <a:spcPct val="90000"/>
              </a:lnSpc>
              <a:spcBef>
                <a:spcPts val="800"/>
              </a:spcBef>
              <a:spcAft>
                <a:spcPts val="0"/>
              </a:spcAft>
              <a:buSzPts val="2100"/>
              <a:buChar char="•"/>
            </a:pPr>
            <a:r>
              <a:rPr lang="en"/>
              <a:t>Use                               instead, since                  =                   . The left singular vectors are not changed, hence basis are not changed. However, powering singular values can accelerate decaying.</a:t>
            </a:r>
            <a:endParaRPr/>
          </a:p>
        </p:txBody>
      </p:sp>
      <p:pic>
        <p:nvPicPr>
          <p:cNvPr id="157" name="Google Shape;157;p28"/>
          <p:cNvPicPr preferRelativeResize="0"/>
          <p:nvPr/>
        </p:nvPicPr>
        <p:blipFill>
          <a:blip r:embed="rId3">
            <a:alphaModFix/>
          </a:blip>
          <a:stretch>
            <a:fillRect/>
          </a:stretch>
        </p:blipFill>
        <p:spPr>
          <a:xfrm>
            <a:off x="1366700" y="1997825"/>
            <a:ext cx="1708725" cy="300175"/>
          </a:xfrm>
          <a:prstGeom prst="rect">
            <a:avLst/>
          </a:prstGeom>
          <a:noFill/>
          <a:ln>
            <a:noFill/>
          </a:ln>
        </p:spPr>
      </p:pic>
      <p:pic>
        <p:nvPicPr>
          <p:cNvPr id="158" name="Google Shape;158;p28"/>
          <p:cNvPicPr preferRelativeResize="0"/>
          <p:nvPr/>
        </p:nvPicPr>
        <p:blipFill rotWithShape="1">
          <a:blip r:embed="rId4">
            <a:alphaModFix/>
          </a:blip>
          <a:srcRect b="21648" l="0" r="0" t="0"/>
          <a:stretch/>
        </p:blipFill>
        <p:spPr>
          <a:xfrm>
            <a:off x="5910350" y="1997825"/>
            <a:ext cx="1073725" cy="255225"/>
          </a:xfrm>
          <a:prstGeom prst="rect">
            <a:avLst/>
          </a:prstGeom>
          <a:noFill/>
          <a:ln>
            <a:noFill/>
          </a:ln>
        </p:spPr>
      </p:pic>
      <p:pic>
        <p:nvPicPr>
          <p:cNvPr id="159" name="Google Shape;159;p28"/>
          <p:cNvPicPr preferRelativeResize="0"/>
          <p:nvPr/>
        </p:nvPicPr>
        <p:blipFill>
          <a:blip r:embed="rId5">
            <a:alphaModFix/>
          </a:blip>
          <a:stretch>
            <a:fillRect/>
          </a:stretch>
        </p:blipFill>
        <p:spPr>
          <a:xfrm>
            <a:off x="4660150" y="1997825"/>
            <a:ext cx="1007755" cy="300175"/>
          </a:xfrm>
          <a:prstGeom prst="rect">
            <a:avLst/>
          </a:prstGeom>
          <a:noFill/>
          <a:ln>
            <a:noFill/>
          </a:ln>
        </p:spPr>
      </p:pic>
      <p:pic>
        <p:nvPicPr>
          <p:cNvPr id="160" name="Google Shape;160;p28"/>
          <p:cNvPicPr preferRelativeResize="0"/>
          <p:nvPr/>
        </p:nvPicPr>
        <p:blipFill>
          <a:blip r:embed="rId6">
            <a:alphaModFix/>
          </a:blip>
          <a:stretch>
            <a:fillRect/>
          </a:stretch>
        </p:blipFill>
        <p:spPr>
          <a:xfrm>
            <a:off x="826450" y="3010575"/>
            <a:ext cx="5083901" cy="1919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150</a:t>
            </a:r>
            <a:endParaRPr sz="1100"/>
          </a:p>
        </p:txBody>
      </p:sp>
      <p:pic>
        <p:nvPicPr>
          <p:cNvPr descr="output_image_common_SVT_i150" id="444" name="Google Shape;444;p64"/>
          <p:cNvPicPr preferRelativeResize="0"/>
          <p:nvPr/>
        </p:nvPicPr>
        <p:blipFill rotWithShape="1">
          <a:blip r:embed="rId3">
            <a:alphaModFix/>
          </a:blip>
          <a:srcRect b="0" l="0" r="0" t="0"/>
          <a:stretch/>
        </p:blipFill>
        <p:spPr>
          <a:xfrm>
            <a:off x="2425541" y="733425"/>
            <a:ext cx="4292917" cy="429291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192 (finish)</a:t>
            </a:r>
            <a:endParaRPr sz="1100"/>
          </a:p>
        </p:txBody>
      </p:sp>
      <p:pic>
        <p:nvPicPr>
          <p:cNvPr descr="output_image_small_SVT" id="450" name="Google Shape;450;p65"/>
          <p:cNvPicPr preferRelativeResize="0"/>
          <p:nvPr/>
        </p:nvPicPr>
        <p:blipFill rotWithShape="1">
          <a:blip r:embed="rId3">
            <a:alphaModFix/>
          </a:blip>
          <a:srcRect b="0" l="0" r="0" t="0"/>
          <a:stretch/>
        </p:blipFill>
        <p:spPr>
          <a:xfrm>
            <a:off x="2566035" y="993458"/>
            <a:ext cx="4011454" cy="401145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Time consumed for SVT</a:t>
            </a:r>
            <a:endParaRPr sz="1100"/>
          </a:p>
        </p:txBody>
      </p:sp>
      <p:pic>
        <p:nvPicPr>
          <p:cNvPr id="456" name="Google Shape;456;p66"/>
          <p:cNvPicPr preferRelativeResize="0"/>
          <p:nvPr/>
        </p:nvPicPr>
        <p:blipFill rotWithShape="1">
          <a:blip r:embed="rId3">
            <a:alphaModFix/>
          </a:blip>
          <a:srcRect b="0" l="0" r="0" t="0"/>
          <a:stretch/>
        </p:blipFill>
        <p:spPr>
          <a:xfrm>
            <a:off x="1371600" y="1268254"/>
            <a:ext cx="6400324" cy="35999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Time Comparsion</a:t>
            </a:r>
            <a:endParaRPr sz="1100"/>
          </a:p>
        </p:txBody>
      </p:sp>
      <p:pic>
        <p:nvPicPr>
          <p:cNvPr id="462" name="Google Shape;462;p67"/>
          <p:cNvPicPr preferRelativeResize="0"/>
          <p:nvPr/>
        </p:nvPicPr>
        <p:blipFill rotWithShape="1">
          <a:blip r:embed="rId3">
            <a:alphaModFix/>
          </a:blip>
          <a:srcRect b="0" l="0" r="0" t="0"/>
          <a:stretch/>
        </p:blipFill>
        <p:spPr>
          <a:xfrm>
            <a:off x="628650" y="1369219"/>
            <a:ext cx="7886700" cy="326350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Accuracy problem of fSVT Reuse U</a:t>
            </a:r>
            <a:endParaRPr sz="1100"/>
          </a:p>
        </p:txBody>
      </p:sp>
      <p:sp>
        <p:nvSpPr>
          <p:cNvPr id="468" name="Google Shape;468;p6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lnSpcReduction="20000"/>
          </a:bodyPr>
          <a:lstStyle/>
          <a:p>
            <a:pPr indent="-171450" lvl="0" marL="177800" rtl="0" algn="l">
              <a:lnSpc>
                <a:spcPct val="90000"/>
              </a:lnSpc>
              <a:spcBef>
                <a:spcPts val="0"/>
              </a:spcBef>
              <a:spcAft>
                <a:spcPts val="0"/>
              </a:spcAft>
              <a:buClr>
                <a:schemeClr val="dk1"/>
              </a:buClr>
              <a:buSzPts val="2100"/>
              <a:buChar char="•"/>
            </a:pPr>
            <a:r>
              <a:rPr lang="en" sz="1100"/>
              <a:t>However, we find that when we reuse U for fSVT, the algorithm didn’t terminate even i is over 300. Because of slow CPU and limited memory, we stopped the experiment.</a:t>
            </a:r>
            <a:endParaRPr sz="1100"/>
          </a:p>
          <a:p>
            <a:pPr indent="-38100" lvl="0" marL="177800" rtl="0" algn="l">
              <a:lnSpc>
                <a:spcPct val="90000"/>
              </a:lnSpc>
              <a:spcBef>
                <a:spcPts val="800"/>
              </a:spcBef>
              <a:spcAft>
                <a:spcPts val="0"/>
              </a:spcAft>
              <a:buClr>
                <a:schemeClr val="dk1"/>
              </a:buClr>
              <a:buSzPts val="2100"/>
              <a:buNone/>
            </a:pPr>
            <a:r>
              <a:t/>
            </a:r>
            <a:endParaRPr sz="1100"/>
          </a:p>
          <a:p>
            <a:pPr indent="-171450" lvl="0" marL="177800" rtl="0" algn="l">
              <a:lnSpc>
                <a:spcPct val="90000"/>
              </a:lnSpc>
              <a:spcBef>
                <a:spcPts val="800"/>
              </a:spcBef>
              <a:spcAft>
                <a:spcPts val="0"/>
              </a:spcAft>
              <a:buClr>
                <a:schemeClr val="dk1"/>
              </a:buClr>
              <a:buSzPts val="2100"/>
              <a:buChar char="•"/>
            </a:pPr>
            <a:r>
              <a:rPr lang="en" sz="1100"/>
              <a:t>We found that despite reusing U will converge faster at first, the error will increase after some iterations and then started to converge again, so if the minimum error is bigger than the tolerance we set, it will never terminate.</a:t>
            </a:r>
            <a:endParaRPr sz="1100"/>
          </a:p>
          <a:p>
            <a:pPr indent="-38100" lvl="0" marL="177800" rtl="0" algn="l">
              <a:lnSpc>
                <a:spcPct val="90000"/>
              </a:lnSpc>
              <a:spcBef>
                <a:spcPts val="800"/>
              </a:spcBef>
              <a:spcAft>
                <a:spcPts val="0"/>
              </a:spcAft>
              <a:buClr>
                <a:schemeClr val="dk1"/>
              </a:buClr>
              <a:buSzPts val="2100"/>
              <a:buNone/>
            </a:pPr>
            <a:r>
              <a:t/>
            </a:r>
            <a:endParaRPr sz="1100"/>
          </a:p>
          <a:p>
            <a:pPr indent="-171450" lvl="0" marL="177800" rtl="0" algn="l">
              <a:lnSpc>
                <a:spcPct val="90000"/>
              </a:lnSpc>
              <a:spcBef>
                <a:spcPts val="800"/>
              </a:spcBef>
              <a:spcAft>
                <a:spcPts val="0"/>
              </a:spcAft>
              <a:buClr>
                <a:schemeClr val="dk1"/>
              </a:buClr>
              <a:buSzPts val="2100"/>
              <a:buChar char="•"/>
            </a:pPr>
            <a:r>
              <a:rPr lang="en" sz="1100"/>
              <a:t>That is to say, if we only want the accuracy instead of speed, reuse Q is a better choice than reuse U.</a:t>
            </a:r>
            <a:endParaRPr sz="1100"/>
          </a:p>
          <a:p>
            <a:pPr indent="-38100" lvl="0" marL="177800" rtl="0" algn="l">
              <a:lnSpc>
                <a:spcPct val="90000"/>
              </a:lnSpc>
              <a:spcBef>
                <a:spcPts val="800"/>
              </a:spcBef>
              <a:spcAft>
                <a:spcPts val="0"/>
              </a:spcAft>
              <a:buClr>
                <a:schemeClr val="dk1"/>
              </a:buClr>
              <a:buSzPts val="2100"/>
              <a:buNone/>
            </a:pPr>
            <a:r>
              <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300000"/>
              <a:buFont typeface="Calibri"/>
              <a:buNone/>
            </a:pPr>
            <a:r>
              <a:rPr lang="en" sz="1100"/>
              <a:t>Our Experiment (another image)</a:t>
            </a:r>
            <a:br>
              <a:rPr lang="en" sz="1100"/>
            </a:br>
            <a:r>
              <a:rPr lang="en" sz="1100"/>
              <a:t>original image using fSVT reuse Q</a:t>
            </a:r>
            <a:endParaRPr sz="1100"/>
          </a:p>
        </p:txBody>
      </p:sp>
      <p:pic>
        <p:nvPicPr>
          <p:cNvPr descr="img5" id="474" name="Google Shape;474;p69"/>
          <p:cNvPicPr preferRelativeResize="0"/>
          <p:nvPr/>
        </p:nvPicPr>
        <p:blipFill rotWithShape="1">
          <a:blip r:embed="rId3">
            <a:alphaModFix/>
          </a:blip>
          <a:srcRect b="0" l="0" r="0" t="0"/>
          <a:stretch/>
        </p:blipFill>
        <p:spPr>
          <a:xfrm>
            <a:off x="2633186" y="1230154"/>
            <a:ext cx="3463290" cy="346329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50</a:t>
            </a:r>
            <a:endParaRPr sz="1100"/>
          </a:p>
        </p:txBody>
      </p:sp>
      <p:pic>
        <p:nvPicPr>
          <p:cNvPr descr="C:/Users/zht/Desktop/2023fall/CSE8803/project/fSVT-master/SVT/output_image_5_i50.jpgoutput_image_5_i50" id="480" name="Google Shape;480;p70"/>
          <p:cNvPicPr preferRelativeResize="0"/>
          <p:nvPr>
            <p:ph idx="1" type="body"/>
          </p:nvPr>
        </p:nvPicPr>
        <p:blipFill rotWithShape="1">
          <a:blip r:embed="rId3">
            <a:alphaModFix/>
          </a:blip>
          <a:srcRect b="6" l="0" r="0" t="7"/>
          <a:stretch/>
        </p:blipFill>
        <p:spPr>
          <a:xfrm>
            <a:off x="2939891" y="1369219"/>
            <a:ext cx="3263700" cy="3263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100</a:t>
            </a:r>
            <a:endParaRPr sz="1100"/>
          </a:p>
        </p:txBody>
      </p:sp>
      <p:pic>
        <p:nvPicPr>
          <p:cNvPr descr="C:/Users/zht/Desktop/2023fall/CSE8803/project/fSVT-master/SVT/output_image_5_i100.jpgoutput_image_5_i100" id="486" name="Google Shape;486;p71"/>
          <p:cNvPicPr preferRelativeResize="0"/>
          <p:nvPr>
            <p:ph idx="1" type="body"/>
          </p:nvPr>
        </p:nvPicPr>
        <p:blipFill rotWithShape="1">
          <a:blip r:embed="rId3">
            <a:alphaModFix/>
          </a:blip>
          <a:srcRect b="6" l="0" r="0" t="7"/>
          <a:stretch/>
        </p:blipFill>
        <p:spPr>
          <a:xfrm>
            <a:off x="2939891" y="1369219"/>
            <a:ext cx="3263700" cy="3263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150</a:t>
            </a:r>
            <a:endParaRPr sz="1100"/>
          </a:p>
        </p:txBody>
      </p:sp>
      <p:pic>
        <p:nvPicPr>
          <p:cNvPr descr="C:/Users/zht/Desktop/2023fall/CSE8803/project/fSVT-master/SVT/output_image_5_i150.jpgoutput_image_5_i150" id="492" name="Google Shape;492;p72"/>
          <p:cNvPicPr preferRelativeResize="0"/>
          <p:nvPr>
            <p:ph idx="1" type="body"/>
          </p:nvPr>
        </p:nvPicPr>
        <p:blipFill rotWithShape="1">
          <a:blip r:embed="rId3">
            <a:alphaModFix/>
          </a:blip>
          <a:srcRect b="6" l="0" r="0" t="7"/>
          <a:stretch/>
        </p:blipFill>
        <p:spPr>
          <a:xfrm>
            <a:off x="2939891" y="1369219"/>
            <a:ext cx="3263700" cy="3263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200</a:t>
            </a:r>
            <a:endParaRPr sz="1100"/>
          </a:p>
        </p:txBody>
      </p:sp>
      <p:pic>
        <p:nvPicPr>
          <p:cNvPr descr="C:/Users/zht/Desktop/2023fall/CSE8803/project/fSVT-master/SVT/output_image_5_i200.jpgoutput_image_5_i200" id="498" name="Google Shape;498;p73"/>
          <p:cNvPicPr preferRelativeResize="0"/>
          <p:nvPr>
            <p:ph idx="1" type="body"/>
          </p:nvPr>
        </p:nvPicPr>
        <p:blipFill rotWithShape="1">
          <a:blip r:embed="rId3">
            <a:alphaModFix/>
          </a:blip>
          <a:srcRect b="6" l="0" r="0" t="7"/>
          <a:stretch/>
        </p:blipFill>
        <p:spPr>
          <a:xfrm>
            <a:off x="2939891" y="1369219"/>
            <a:ext cx="3263700" cy="326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idx="4294967295" type="title"/>
          </p:nvPr>
        </p:nvSpPr>
        <p:spPr>
          <a:xfrm>
            <a:off x="628650" y="1976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Randomized SVD</a:t>
            </a:r>
            <a:endParaRPr/>
          </a:p>
        </p:txBody>
      </p:sp>
      <p:sp>
        <p:nvSpPr>
          <p:cNvPr id="166" name="Google Shape;166;p29"/>
          <p:cNvSpPr txBox="1"/>
          <p:nvPr>
            <p:ph idx="4294967295" type="body"/>
          </p:nvPr>
        </p:nvSpPr>
        <p:spPr>
          <a:xfrm>
            <a:off x="628650" y="1293025"/>
            <a:ext cx="8284200" cy="37371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800"/>
              </a:spcBef>
              <a:spcAft>
                <a:spcPts val="0"/>
              </a:spcAft>
              <a:buSzPts val="2100"/>
              <a:buChar char="•"/>
            </a:pPr>
            <a:r>
              <a:rPr lang="en"/>
              <a:t>Unfortunately, when Algorithm 4.3 is executed in floating-point arithmetic, rounding errors will extinguish all information pertaining to singular modes associated with singular values that are small compared with A [1]</a:t>
            </a:r>
            <a:endParaRPr/>
          </a:p>
          <a:p>
            <a:pPr indent="-171450" lvl="0" marL="177800" rtl="0" algn="l">
              <a:lnSpc>
                <a:spcPct val="90000"/>
              </a:lnSpc>
              <a:spcBef>
                <a:spcPts val="800"/>
              </a:spcBef>
              <a:spcAft>
                <a:spcPts val="0"/>
              </a:spcAft>
              <a:buSzPts val="2100"/>
              <a:buChar char="•"/>
            </a:pPr>
            <a:r>
              <a:rPr lang="en"/>
              <a:t>Add </a:t>
            </a:r>
            <a:r>
              <a:rPr lang="en"/>
              <a:t>orthogonalization when apply each A</a:t>
            </a:r>
            <a:r>
              <a:rPr lang="en"/>
              <a:t> </a:t>
            </a:r>
            <a:endParaRPr/>
          </a:p>
        </p:txBody>
      </p:sp>
      <p:pic>
        <p:nvPicPr>
          <p:cNvPr id="167" name="Google Shape;167;p29"/>
          <p:cNvPicPr preferRelativeResize="0"/>
          <p:nvPr/>
        </p:nvPicPr>
        <p:blipFill>
          <a:blip r:embed="rId3">
            <a:alphaModFix/>
          </a:blip>
          <a:stretch>
            <a:fillRect/>
          </a:stretch>
        </p:blipFill>
        <p:spPr>
          <a:xfrm>
            <a:off x="787200" y="2987500"/>
            <a:ext cx="5156824" cy="1981075"/>
          </a:xfrm>
          <a:prstGeom prst="rect">
            <a:avLst/>
          </a:prstGeom>
          <a:noFill/>
          <a:ln>
            <a:noFill/>
          </a:ln>
        </p:spPr>
      </p:pic>
      <p:sp>
        <p:nvSpPr>
          <p:cNvPr id="168" name="Google Shape;168;p29"/>
          <p:cNvSpPr txBox="1"/>
          <p:nvPr/>
        </p:nvSpPr>
        <p:spPr>
          <a:xfrm>
            <a:off x="7185150" y="4149475"/>
            <a:ext cx="1727700" cy="74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650">
                <a:solidFill>
                  <a:schemeClr val="dk1"/>
                </a:solidFill>
              </a:rPr>
              <a:t>[1] N. Halko, P. G. Martinsson, and J. A. Tropp, “Finding structure</a:t>
            </a:r>
            <a:endParaRPr i="1"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650">
                <a:solidFill>
                  <a:schemeClr val="dk1"/>
                </a:solidFill>
              </a:rPr>
              <a:t>with randomness: Probabilistic algorithms for constructing approximate</a:t>
            </a:r>
            <a:endParaRPr i="1" sz="65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650">
                <a:solidFill>
                  <a:schemeClr val="dk1"/>
                </a:solidFill>
              </a:rPr>
              <a:t>matrix decompositions,” SIAM Review, vol. 53, no. 2, pp. 217–288, 2011.</a:t>
            </a:r>
            <a:endParaRPr i="1" sz="650">
              <a:solidFill>
                <a:schemeClr val="dk1"/>
              </a:solidFill>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250</a:t>
            </a:r>
            <a:endParaRPr sz="1100"/>
          </a:p>
        </p:txBody>
      </p:sp>
      <p:pic>
        <p:nvPicPr>
          <p:cNvPr descr="C:/Users/zht/Desktop/2023fall/CSE8803/project/fSVT-master/SVT/output_image_5_i250.jpgoutput_image_5_i250" id="504" name="Google Shape;504;p74"/>
          <p:cNvPicPr preferRelativeResize="0"/>
          <p:nvPr>
            <p:ph idx="1" type="body"/>
          </p:nvPr>
        </p:nvPicPr>
        <p:blipFill rotWithShape="1">
          <a:blip r:embed="rId3">
            <a:alphaModFix/>
          </a:blip>
          <a:srcRect b="6" l="0" r="0" t="7"/>
          <a:stretch/>
        </p:blipFill>
        <p:spPr>
          <a:xfrm>
            <a:off x="2939891" y="1369219"/>
            <a:ext cx="3263700" cy="3263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300</a:t>
            </a:r>
            <a:endParaRPr sz="1100"/>
          </a:p>
        </p:txBody>
      </p:sp>
      <p:pic>
        <p:nvPicPr>
          <p:cNvPr descr="C:/Users/zht/Desktop/2023fall/CSE8803/project/fSVT-master/SVT/output_image_5_i300.jpgoutput_image_5_i300" id="510" name="Google Shape;510;p75"/>
          <p:cNvPicPr preferRelativeResize="0"/>
          <p:nvPr>
            <p:ph idx="1" type="body"/>
          </p:nvPr>
        </p:nvPicPr>
        <p:blipFill rotWithShape="1">
          <a:blip r:embed="rId3">
            <a:alphaModFix/>
          </a:blip>
          <a:srcRect b="6" l="0" r="0" t="7"/>
          <a:stretch/>
        </p:blipFill>
        <p:spPr>
          <a:xfrm>
            <a:off x="2939891" y="1369219"/>
            <a:ext cx="3263700" cy="3263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350</a:t>
            </a:r>
            <a:endParaRPr sz="1100"/>
          </a:p>
        </p:txBody>
      </p:sp>
      <p:pic>
        <p:nvPicPr>
          <p:cNvPr descr="output_image_SVT_Q_i350" id="516" name="Google Shape;516;p76"/>
          <p:cNvPicPr preferRelativeResize="0"/>
          <p:nvPr/>
        </p:nvPicPr>
        <p:blipFill rotWithShape="1">
          <a:blip r:embed="rId3">
            <a:alphaModFix/>
          </a:blip>
          <a:srcRect b="0" l="0" r="0" t="0"/>
          <a:stretch/>
        </p:blipFill>
        <p:spPr>
          <a:xfrm>
            <a:off x="2767965" y="1268254"/>
            <a:ext cx="3607594" cy="36075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400</a:t>
            </a:r>
            <a:endParaRPr sz="1100"/>
          </a:p>
        </p:txBody>
      </p:sp>
      <p:pic>
        <p:nvPicPr>
          <p:cNvPr descr="output_image_SVT_Q_i400" id="522" name="Google Shape;522;p77"/>
          <p:cNvPicPr preferRelativeResize="0"/>
          <p:nvPr/>
        </p:nvPicPr>
        <p:blipFill rotWithShape="1">
          <a:blip r:embed="rId3">
            <a:alphaModFix/>
          </a:blip>
          <a:srcRect b="0" l="0" r="0" t="0"/>
          <a:stretch/>
        </p:blipFill>
        <p:spPr>
          <a:xfrm>
            <a:off x="2585085" y="819150"/>
            <a:ext cx="3973830" cy="397383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i = 413 (finish, cost more iterations)</a:t>
            </a:r>
            <a:endParaRPr sz="1100"/>
          </a:p>
        </p:txBody>
      </p:sp>
      <p:pic>
        <p:nvPicPr>
          <p:cNvPr descr="output_image_small_SVT" id="528" name="Google Shape;528;p78"/>
          <p:cNvPicPr preferRelativeResize="0"/>
          <p:nvPr/>
        </p:nvPicPr>
        <p:blipFill rotWithShape="1">
          <a:blip r:embed="rId3">
            <a:alphaModFix/>
          </a:blip>
          <a:srcRect b="0" l="0" r="0" t="0"/>
          <a:stretch/>
        </p:blipFill>
        <p:spPr>
          <a:xfrm>
            <a:off x="2611755" y="947261"/>
            <a:ext cx="4037648" cy="403764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Smaller images</a:t>
            </a:r>
            <a:endParaRPr sz="1100"/>
          </a:p>
        </p:txBody>
      </p:sp>
      <p:pic>
        <p:nvPicPr>
          <p:cNvPr descr="output_image_small_i300" id="534" name="Google Shape;534;p79"/>
          <p:cNvPicPr preferRelativeResize="0"/>
          <p:nvPr>
            <p:ph idx="1" type="body"/>
          </p:nvPr>
        </p:nvPicPr>
        <p:blipFill rotWithShape="1">
          <a:blip r:embed="rId3">
            <a:alphaModFix/>
          </a:blip>
          <a:srcRect b="0" l="0" r="0" t="0"/>
          <a:stretch/>
        </p:blipFill>
        <p:spPr>
          <a:xfrm>
            <a:off x="2784634" y="1504474"/>
            <a:ext cx="571500" cy="571500"/>
          </a:xfrm>
          <a:prstGeom prst="rect">
            <a:avLst/>
          </a:prstGeom>
          <a:noFill/>
          <a:ln>
            <a:noFill/>
          </a:ln>
        </p:spPr>
      </p:pic>
      <p:pic>
        <p:nvPicPr>
          <p:cNvPr descr="img7" id="535" name="Google Shape;535;p79"/>
          <p:cNvPicPr preferRelativeResize="0"/>
          <p:nvPr/>
        </p:nvPicPr>
        <p:blipFill rotWithShape="1">
          <a:blip r:embed="rId4">
            <a:alphaModFix/>
          </a:blip>
          <a:srcRect b="0" l="0" r="0" t="0"/>
          <a:stretch/>
        </p:blipFill>
        <p:spPr>
          <a:xfrm>
            <a:off x="1487329" y="1504474"/>
            <a:ext cx="571500" cy="571500"/>
          </a:xfrm>
          <a:prstGeom prst="rect">
            <a:avLst/>
          </a:prstGeom>
          <a:noFill/>
          <a:ln>
            <a:noFill/>
          </a:ln>
        </p:spPr>
      </p:pic>
      <p:pic>
        <p:nvPicPr>
          <p:cNvPr descr="img7" id="536" name="Google Shape;536;p79"/>
          <p:cNvPicPr preferRelativeResize="0"/>
          <p:nvPr/>
        </p:nvPicPr>
        <p:blipFill rotWithShape="1">
          <a:blip r:embed="rId5">
            <a:alphaModFix/>
          </a:blip>
          <a:srcRect b="0" l="0" r="0" t="0"/>
          <a:stretch/>
        </p:blipFill>
        <p:spPr>
          <a:xfrm>
            <a:off x="1487329" y="2857500"/>
            <a:ext cx="571500" cy="571500"/>
          </a:xfrm>
          <a:prstGeom prst="rect">
            <a:avLst/>
          </a:prstGeom>
          <a:noFill/>
          <a:ln>
            <a:noFill/>
          </a:ln>
        </p:spPr>
      </p:pic>
      <p:pic>
        <p:nvPicPr>
          <p:cNvPr descr="output_image_small_i50" id="537" name="Google Shape;537;p79"/>
          <p:cNvPicPr preferRelativeResize="0"/>
          <p:nvPr/>
        </p:nvPicPr>
        <p:blipFill rotWithShape="1">
          <a:blip r:embed="rId6">
            <a:alphaModFix/>
          </a:blip>
          <a:srcRect b="0" l="0" r="0" t="0"/>
          <a:stretch/>
        </p:blipFill>
        <p:spPr>
          <a:xfrm>
            <a:off x="2784634" y="2857500"/>
            <a:ext cx="571500" cy="571500"/>
          </a:xfrm>
          <a:prstGeom prst="rect">
            <a:avLst/>
          </a:prstGeom>
          <a:noFill/>
          <a:ln>
            <a:noFill/>
          </a:ln>
        </p:spPr>
      </p:pic>
      <p:sp>
        <p:nvSpPr>
          <p:cNvPr id="538" name="Google Shape;538;p79"/>
          <p:cNvSpPr txBox="1"/>
          <p:nvPr/>
        </p:nvSpPr>
        <p:spPr>
          <a:xfrm>
            <a:off x="4554855" y="1643063"/>
            <a:ext cx="2822734" cy="27622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dk1"/>
                </a:solidFill>
                <a:latin typeface="Calibri"/>
                <a:ea typeface="Calibri"/>
                <a:cs typeface="Calibri"/>
                <a:sym typeface="Calibri"/>
              </a:rPr>
              <a:t>Succeed, i = 43</a:t>
            </a:r>
            <a:endParaRPr sz="1400">
              <a:solidFill>
                <a:schemeClr val="dk1"/>
              </a:solidFill>
              <a:latin typeface="Calibri"/>
              <a:ea typeface="Calibri"/>
              <a:cs typeface="Calibri"/>
              <a:sym typeface="Calibri"/>
            </a:endParaRPr>
          </a:p>
        </p:txBody>
      </p:sp>
      <p:sp>
        <p:nvSpPr>
          <p:cNvPr id="539" name="Google Shape;539;p79"/>
          <p:cNvSpPr txBox="1"/>
          <p:nvPr/>
        </p:nvSpPr>
        <p:spPr>
          <a:xfrm>
            <a:off x="4554855" y="3005138"/>
            <a:ext cx="2822734" cy="48387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Failure, i = 80, matrix is nearly singular and spdiags function will fail</a:t>
            </a:r>
            <a:endParaRPr sz="14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0"/>
          <p:cNvSpPr txBox="1"/>
          <p:nvPr>
            <p:ph type="title"/>
          </p:nvPr>
        </p:nvSpPr>
        <p:spPr>
          <a:xfrm>
            <a:off x="628650" y="1968818"/>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sz="1100"/>
              <a:t>Thank you!</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idx="4294967295" type="title"/>
          </p:nvPr>
        </p:nvSpPr>
        <p:spPr>
          <a:xfrm>
            <a:off x="628650" y="1976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Preliminary / Newly proposed ideas</a:t>
            </a:r>
            <a:endParaRPr/>
          </a:p>
        </p:txBody>
      </p:sp>
      <p:sp>
        <p:nvSpPr>
          <p:cNvPr id="174" name="Google Shape;174;p30"/>
          <p:cNvSpPr txBox="1"/>
          <p:nvPr>
            <p:ph idx="4294967295" type="body"/>
          </p:nvPr>
        </p:nvSpPr>
        <p:spPr>
          <a:xfrm>
            <a:off x="628650" y="1293025"/>
            <a:ext cx="8284200" cy="3737100"/>
          </a:xfrm>
          <a:prstGeom prst="rect">
            <a:avLst/>
          </a:prstGeom>
          <a:noFill/>
          <a:ln>
            <a:noFill/>
          </a:ln>
        </p:spPr>
        <p:txBody>
          <a:bodyPr anchorCtr="0" anchor="t" bIns="34275" lIns="68575" spcFirstLastPara="1" rIns="68575" wrap="square" tIns="34275">
            <a:normAutofit/>
          </a:bodyPr>
          <a:lstStyle/>
          <a:p>
            <a:pPr indent="-171450" lvl="0" marL="177800" rtl="0" algn="l">
              <a:lnSpc>
                <a:spcPct val="115000"/>
              </a:lnSpc>
              <a:spcBef>
                <a:spcPts val="800"/>
              </a:spcBef>
              <a:spcAft>
                <a:spcPts val="0"/>
              </a:spcAft>
              <a:buSzPts val="2100"/>
              <a:buChar char="•"/>
            </a:pPr>
            <a:r>
              <a:rPr lang="en"/>
              <a:t>I</a:t>
            </a:r>
            <a:r>
              <a:rPr lang="en"/>
              <a:t>n the power iteration, orthonormalization after each matrix multiplication is not necessary.</a:t>
            </a:r>
            <a:endParaRPr/>
          </a:p>
          <a:p>
            <a:pPr indent="-171450" lvl="0" marL="177800" rtl="0" algn="l">
              <a:lnSpc>
                <a:spcPct val="115000"/>
              </a:lnSpc>
              <a:spcBef>
                <a:spcPts val="800"/>
              </a:spcBef>
              <a:spcAft>
                <a:spcPts val="0"/>
              </a:spcAft>
              <a:buSzPts val="2100"/>
              <a:buChar char="•"/>
            </a:pPr>
            <a:r>
              <a:rPr lang="en"/>
              <a:t>Power iteration is accelerated by replacing the QR factorization with LU factorization.</a:t>
            </a:r>
            <a:endParaRPr/>
          </a:p>
          <a:p>
            <a:pPr indent="-171450" lvl="0" marL="177800" rtl="0" algn="l">
              <a:lnSpc>
                <a:spcPct val="115000"/>
              </a:lnSpc>
              <a:spcBef>
                <a:spcPts val="800"/>
              </a:spcBef>
              <a:spcAft>
                <a:spcPts val="0"/>
              </a:spcAft>
              <a:buSzPts val="2100"/>
              <a:buChar char="•"/>
            </a:pPr>
            <a:r>
              <a:rPr lang="en"/>
              <a:t>Pivoted LU factorization                    gives                           . Therefore,          has same column space as       , and hence it produces basis for </a:t>
            </a:r>
            <a:endParaRPr/>
          </a:p>
          <a:p>
            <a:pPr indent="0" lvl="0" marL="177800" rtl="0" algn="l">
              <a:lnSpc>
                <a:spcPct val="115000"/>
              </a:lnSpc>
              <a:spcBef>
                <a:spcPts val="800"/>
              </a:spcBef>
              <a:spcAft>
                <a:spcPts val="0"/>
              </a:spcAft>
              <a:buNone/>
            </a:pPr>
            <a:r>
              <a:t/>
            </a:r>
            <a:endParaRPr/>
          </a:p>
          <a:p>
            <a:pPr indent="-171450" lvl="0" marL="177800" rtl="0" algn="l">
              <a:lnSpc>
                <a:spcPct val="115000"/>
              </a:lnSpc>
              <a:spcBef>
                <a:spcPts val="800"/>
              </a:spcBef>
              <a:spcAft>
                <a:spcPts val="0"/>
              </a:spcAft>
              <a:buSzPts val="2100"/>
              <a:buChar char="•"/>
            </a:pPr>
            <a:r>
              <a:rPr lang="en"/>
              <a:t>eigSVD is proposed, and efficient when matrix A(m x n) m&gt;&gt;n.</a:t>
            </a:r>
            <a:endParaRPr/>
          </a:p>
        </p:txBody>
      </p:sp>
      <p:pic>
        <p:nvPicPr>
          <p:cNvPr id="175" name="Google Shape;175;p30"/>
          <p:cNvPicPr preferRelativeResize="0"/>
          <p:nvPr/>
        </p:nvPicPr>
        <p:blipFill>
          <a:blip r:embed="rId3">
            <a:alphaModFix/>
          </a:blip>
          <a:stretch>
            <a:fillRect/>
          </a:stretch>
        </p:blipFill>
        <p:spPr>
          <a:xfrm>
            <a:off x="3495850" y="3020938"/>
            <a:ext cx="1076150" cy="281275"/>
          </a:xfrm>
          <a:prstGeom prst="rect">
            <a:avLst/>
          </a:prstGeom>
          <a:noFill/>
          <a:ln>
            <a:noFill/>
          </a:ln>
        </p:spPr>
      </p:pic>
      <p:pic>
        <p:nvPicPr>
          <p:cNvPr id="176" name="Google Shape;176;p30"/>
          <p:cNvPicPr preferRelativeResize="0"/>
          <p:nvPr/>
        </p:nvPicPr>
        <p:blipFill rotWithShape="1">
          <a:blip r:embed="rId4">
            <a:alphaModFix/>
          </a:blip>
          <a:srcRect b="11860" l="4770" r="0" t="-11860"/>
          <a:stretch/>
        </p:blipFill>
        <p:spPr>
          <a:xfrm>
            <a:off x="5283600" y="3020938"/>
            <a:ext cx="1505100" cy="281275"/>
          </a:xfrm>
          <a:prstGeom prst="rect">
            <a:avLst/>
          </a:prstGeom>
          <a:noFill/>
          <a:ln>
            <a:noFill/>
          </a:ln>
        </p:spPr>
      </p:pic>
      <p:pic>
        <p:nvPicPr>
          <p:cNvPr id="177" name="Google Shape;177;p30"/>
          <p:cNvPicPr preferRelativeResize="0"/>
          <p:nvPr/>
        </p:nvPicPr>
        <p:blipFill>
          <a:blip r:embed="rId5">
            <a:alphaModFix/>
          </a:blip>
          <a:stretch>
            <a:fillRect/>
          </a:stretch>
        </p:blipFill>
        <p:spPr>
          <a:xfrm>
            <a:off x="8152575" y="3037925"/>
            <a:ext cx="546675" cy="247300"/>
          </a:xfrm>
          <a:prstGeom prst="rect">
            <a:avLst/>
          </a:prstGeom>
          <a:noFill/>
          <a:ln>
            <a:noFill/>
          </a:ln>
        </p:spPr>
      </p:pic>
      <p:pic>
        <p:nvPicPr>
          <p:cNvPr id="178" name="Google Shape;178;p30"/>
          <p:cNvPicPr preferRelativeResize="0"/>
          <p:nvPr/>
        </p:nvPicPr>
        <p:blipFill>
          <a:blip r:embed="rId6">
            <a:alphaModFix/>
          </a:blip>
          <a:stretch>
            <a:fillRect/>
          </a:stretch>
        </p:blipFill>
        <p:spPr>
          <a:xfrm>
            <a:off x="3849175" y="3424825"/>
            <a:ext cx="253806" cy="247300"/>
          </a:xfrm>
          <a:prstGeom prst="rect">
            <a:avLst/>
          </a:prstGeom>
          <a:noFill/>
          <a:ln>
            <a:noFill/>
          </a:ln>
        </p:spPr>
      </p:pic>
      <p:pic>
        <p:nvPicPr>
          <p:cNvPr id="179" name="Google Shape;179;p30"/>
          <p:cNvPicPr preferRelativeResize="0"/>
          <p:nvPr/>
        </p:nvPicPr>
        <p:blipFill>
          <a:blip r:embed="rId7">
            <a:alphaModFix/>
          </a:blip>
          <a:stretch>
            <a:fillRect/>
          </a:stretch>
        </p:blipFill>
        <p:spPr>
          <a:xfrm>
            <a:off x="837825" y="3807875"/>
            <a:ext cx="1884193" cy="24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idx="4294967295" type="title"/>
          </p:nvPr>
        </p:nvSpPr>
        <p:spPr>
          <a:xfrm>
            <a:off x="628650" y="1976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eigSVD</a:t>
            </a:r>
            <a:endParaRPr/>
          </a:p>
        </p:txBody>
      </p:sp>
      <p:pic>
        <p:nvPicPr>
          <p:cNvPr id="185" name="Google Shape;185;p31"/>
          <p:cNvPicPr preferRelativeResize="0"/>
          <p:nvPr/>
        </p:nvPicPr>
        <p:blipFill>
          <a:blip r:embed="rId3">
            <a:alphaModFix/>
          </a:blip>
          <a:stretch>
            <a:fillRect/>
          </a:stretch>
        </p:blipFill>
        <p:spPr>
          <a:xfrm>
            <a:off x="666100" y="1450975"/>
            <a:ext cx="5380526" cy="1909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idx="4294967295" type="title"/>
          </p:nvPr>
        </p:nvSpPr>
        <p:spPr>
          <a:xfrm>
            <a:off x="628650" y="1976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Matrix Completion</a:t>
            </a:r>
            <a:endParaRPr/>
          </a:p>
        </p:txBody>
      </p:sp>
      <p:sp>
        <p:nvSpPr>
          <p:cNvPr id="191" name="Google Shape;191;p32"/>
          <p:cNvSpPr txBox="1"/>
          <p:nvPr>
            <p:ph idx="4294967295" type="body"/>
          </p:nvPr>
        </p:nvSpPr>
        <p:spPr>
          <a:xfrm>
            <a:off x="493800" y="1216825"/>
            <a:ext cx="7851600" cy="3573600"/>
          </a:xfrm>
          <a:prstGeom prst="rect">
            <a:avLst/>
          </a:prstGeom>
          <a:noFill/>
          <a:ln>
            <a:noFill/>
          </a:ln>
        </p:spPr>
        <p:txBody>
          <a:bodyPr anchorCtr="0" anchor="t" bIns="34275" lIns="68575" spcFirstLastPara="1" rIns="68575" wrap="square" tIns="34275">
            <a:normAutofit lnSpcReduction="10000"/>
          </a:bodyPr>
          <a:lstStyle/>
          <a:p>
            <a:pPr indent="-171450" lvl="0" marL="177800" rtl="0" algn="l">
              <a:lnSpc>
                <a:spcPct val="150000"/>
              </a:lnSpc>
              <a:spcBef>
                <a:spcPts val="0"/>
              </a:spcBef>
              <a:spcAft>
                <a:spcPts val="0"/>
              </a:spcAft>
              <a:buSzPts val="2100"/>
              <a:buChar char="•"/>
            </a:pPr>
            <a:r>
              <a:rPr lang="en"/>
              <a:t>Nuclear norm: Sum of singular values:</a:t>
            </a:r>
            <a:endParaRPr/>
          </a:p>
          <a:p>
            <a:pPr indent="-171450" lvl="0" marL="177800" rtl="0" algn="l">
              <a:lnSpc>
                <a:spcPct val="150000"/>
              </a:lnSpc>
              <a:spcBef>
                <a:spcPts val="0"/>
              </a:spcBef>
              <a:spcAft>
                <a:spcPts val="0"/>
              </a:spcAft>
              <a:buSzPts val="2100"/>
              <a:buChar char="•"/>
            </a:pPr>
            <a:r>
              <a:rPr lang="en"/>
              <a:t>Low-rank matrix completion can be treated as low-rank approximation:</a:t>
            </a:r>
            <a:endParaRPr/>
          </a:p>
          <a:p>
            <a:pPr indent="-171450" lvl="0" marL="177800" rtl="0" algn="l">
              <a:lnSpc>
                <a:spcPct val="150000"/>
              </a:lnSpc>
              <a:spcBef>
                <a:spcPts val="0"/>
              </a:spcBef>
              <a:spcAft>
                <a:spcPts val="0"/>
              </a:spcAft>
              <a:buSzPts val="2100"/>
              <a:buChar char="•"/>
            </a:pPr>
            <a:r>
              <a:rPr lang="en"/>
              <a:t>Problem:                                                                    where </a:t>
            </a:r>
            <a:endParaRPr/>
          </a:p>
          <a:p>
            <a:pPr indent="-171450" lvl="0" marL="177800" rtl="0" algn="l">
              <a:lnSpc>
                <a:spcPct val="150000"/>
              </a:lnSpc>
              <a:spcBef>
                <a:spcPts val="0"/>
              </a:spcBef>
              <a:spcAft>
                <a:spcPts val="0"/>
              </a:spcAft>
              <a:buSzPts val="2100"/>
              <a:buChar char="•"/>
            </a:pPr>
            <a:r>
              <a:rPr lang="en"/>
              <a:t>Rank-minimization is NP-Hard. </a:t>
            </a:r>
            <a:endParaRPr/>
          </a:p>
          <a:p>
            <a:pPr indent="0" lvl="0" marL="177800" rtl="0" algn="l">
              <a:lnSpc>
                <a:spcPct val="150000"/>
              </a:lnSpc>
              <a:spcBef>
                <a:spcPts val="0"/>
              </a:spcBef>
              <a:spcAft>
                <a:spcPts val="0"/>
              </a:spcAft>
              <a:buNone/>
            </a:pPr>
            <a:r>
              <a:rPr lang="en"/>
              <a:t>Consider </a:t>
            </a:r>
            <a:r>
              <a:rPr b="1" lang="en"/>
              <a:t>rank = number of non-zero singular values</a:t>
            </a:r>
            <a:r>
              <a:rPr lang="en"/>
              <a:t>. </a:t>
            </a:r>
            <a:endParaRPr/>
          </a:p>
          <a:p>
            <a:pPr indent="0" lvl="0" marL="177800" rtl="0" algn="l">
              <a:lnSpc>
                <a:spcPct val="150000"/>
              </a:lnSpc>
              <a:spcBef>
                <a:spcPts val="0"/>
              </a:spcBef>
              <a:spcAft>
                <a:spcPts val="0"/>
              </a:spcAft>
              <a:buNone/>
            </a:pPr>
            <a:r>
              <a:rPr lang="en"/>
              <a:t>Replace rank by nuclear norm for convex relaxation. </a:t>
            </a:r>
            <a:endParaRPr/>
          </a:p>
          <a:p>
            <a:pPr indent="-171450" lvl="0" marL="177800" rtl="0" algn="l">
              <a:lnSpc>
                <a:spcPct val="150000"/>
              </a:lnSpc>
              <a:spcBef>
                <a:spcPts val="0"/>
              </a:spcBef>
              <a:spcAft>
                <a:spcPts val="0"/>
              </a:spcAft>
              <a:buSzPts val="2100"/>
              <a:buChar char="•"/>
            </a:pPr>
            <a:r>
              <a:rPr lang="en"/>
              <a:t>Problem: </a:t>
            </a:r>
            <a:endParaRPr/>
          </a:p>
        </p:txBody>
      </p:sp>
      <p:pic>
        <p:nvPicPr>
          <p:cNvPr id="192" name="Google Shape;192;p32"/>
          <p:cNvPicPr preferRelativeResize="0"/>
          <p:nvPr/>
        </p:nvPicPr>
        <p:blipFill rotWithShape="1">
          <a:blip r:embed="rId3">
            <a:alphaModFix/>
          </a:blip>
          <a:srcRect b="6379" l="5150" r="9291" t="11834"/>
          <a:stretch/>
        </p:blipFill>
        <p:spPr>
          <a:xfrm>
            <a:off x="4949550" y="1216825"/>
            <a:ext cx="1429926" cy="498425"/>
          </a:xfrm>
          <a:prstGeom prst="rect">
            <a:avLst/>
          </a:prstGeom>
          <a:noFill/>
          <a:ln>
            <a:noFill/>
          </a:ln>
        </p:spPr>
      </p:pic>
      <p:pic>
        <p:nvPicPr>
          <p:cNvPr id="193" name="Google Shape;193;p32"/>
          <p:cNvPicPr preferRelativeResize="0"/>
          <p:nvPr/>
        </p:nvPicPr>
        <p:blipFill rotWithShape="1">
          <a:blip r:embed="rId4">
            <a:alphaModFix/>
          </a:blip>
          <a:srcRect b="8633" l="0" r="0" t="27460"/>
          <a:stretch/>
        </p:blipFill>
        <p:spPr>
          <a:xfrm>
            <a:off x="2523100" y="2179550"/>
            <a:ext cx="1145800" cy="309025"/>
          </a:xfrm>
          <a:prstGeom prst="rect">
            <a:avLst/>
          </a:prstGeom>
          <a:noFill/>
          <a:ln>
            <a:noFill/>
          </a:ln>
        </p:spPr>
      </p:pic>
      <p:pic>
        <p:nvPicPr>
          <p:cNvPr id="194" name="Google Shape;194;p32"/>
          <p:cNvPicPr preferRelativeResize="0"/>
          <p:nvPr/>
        </p:nvPicPr>
        <p:blipFill rotWithShape="1">
          <a:blip r:embed="rId5">
            <a:alphaModFix/>
          </a:blip>
          <a:srcRect b="11195" l="1300" r="5823" t="19398"/>
          <a:stretch/>
        </p:blipFill>
        <p:spPr>
          <a:xfrm>
            <a:off x="1763050" y="2618350"/>
            <a:ext cx="3982501" cy="394575"/>
          </a:xfrm>
          <a:prstGeom prst="rect">
            <a:avLst/>
          </a:prstGeom>
          <a:noFill/>
          <a:ln>
            <a:noFill/>
          </a:ln>
        </p:spPr>
      </p:pic>
      <p:pic>
        <p:nvPicPr>
          <p:cNvPr id="195" name="Google Shape;195;p32"/>
          <p:cNvPicPr preferRelativeResize="0"/>
          <p:nvPr/>
        </p:nvPicPr>
        <p:blipFill rotWithShape="1">
          <a:blip r:embed="rId6">
            <a:alphaModFix/>
          </a:blip>
          <a:srcRect b="0" l="9000" r="-5265" t="0"/>
          <a:stretch/>
        </p:blipFill>
        <p:spPr>
          <a:xfrm>
            <a:off x="1909412" y="4395850"/>
            <a:ext cx="3689787" cy="394575"/>
          </a:xfrm>
          <a:prstGeom prst="rect">
            <a:avLst/>
          </a:prstGeom>
          <a:noFill/>
          <a:ln>
            <a:noFill/>
          </a:ln>
        </p:spPr>
      </p:pic>
      <p:pic>
        <p:nvPicPr>
          <p:cNvPr id="196" name="Google Shape;196;p32"/>
          <p:cNvPicPr preferRelativeResize="0"/>
          <p:nvPr/>
        </p:nvPicPr>
        <p:blipFill rotWithShape="1">
          <a:blip r:embed="rId7">
            <a:alphaModFix/>
          </a:blip>
          <a:srcRect b="14244" l="0" r="1719" t="0"/>
          <a:stretch/>
        </p:blipFill>
        <p:spPr>
          <a:xfrm>
            <a:off x="6649250" y="2488575"/>
            <a:ext cx="2373153" cy="498425"/>
          </a:xfrm>
          <a:prstGeom prst="rect">
            <a:avLst/>
          </a:prstGeom>
          <a:noFill/>
          <a:ln>
            <a:noFill/>
          </a:ln>
        </p:spPr>
      </p:pic>
      <p:pic>
        <p:nvPicPr>
          <p:cNvPr id="197" name="Google Shape;197;p32"/>
          <p:cNvPicPr preferRelativeResize="0"/>
          <p:nvPr/>
        </p:nvPicPr>
        <p:blipFill rotWithShape="1">
          <a:blip r:embed="rId8">
            <a:alphaModFix/>
          </a:blip>
          <a:srcRect b="0" l="14522" r="0" t="0"/>
          <a:stretch/>
        </p:blipFill>
        <p:spPr>
          <a:xfrm>
            <a:off x="4478865" y="2663688"/>
            <a:ext cx="180159" cy="251788"/>
          </a:xfrm>
          <a:prstGeom prst="rect">
            <a:avLst/>
          </a:prstGeom>
          <a:noFill/>
          <a:ln>
            <a:noFill/>
          </a:ln>
        </p:spPr>
      </p:pic>
      <p:pic>
        <p:nvPicPr>
          <p:cNvPr id="198" name="Google Shape;198;p32"/>
          <p:cNvPicPr preferRelativeResize="0"/>
          <p:nvPr/>
        </p:nvPicPr>
        <p:blipFill rotWithShape="1">
          <a:blip r:embed="rId8">
            <a:alphaModFix/>
          </a:blip>
          <a:srcRect b="0" l="14522" r="0" t="0"/>
          <a:stretch/>
        </p:blipFill>
        <p:spPr>
          <a:xfrm>
            <a:off x="3176940" y="2667950"/>
            <a:ext cx="180159" cy="251788"/>
          </a:xfrm>
          <a:prstGeom prst="rect">
            <a:avLst/>
          </a:prstGeom>
          <a:noFill/>
          <a:ln>
            <a:noFill/>
          </a:ln>
        </p:spPr>
      </p:pic>
      <p:pic>
        <p:nvPicPr>
          <p:cNvPr id="199" name="Google Shape;199;p32"/>
          <p:cNvPicPr preferRelativeResize="0"/>
          <p:nvPr/>
        </p:nvPicPr>
        <p:blipFill rotWithShape="1">
          <a:blip r:embed="rId8">
            <a:alphaModFix/>
          </a:blip>
          <a:srcRect b="0" l="14522" r="0" t="0"/>
          <a:stretch/>
        </p:blipFill>
        <p:spPr>
          <a:xfrm>
            <a:off x="4143240" y="4395838"/>
            <a:ext cx="180159" cy="251788"/>
          </a:xfrm>
          <a:prstGeom prst="rect">
            <a:avLst/>
          </a:prstGeom>
          <a:noFill/>
          <a:ln>
            <a:noFill/>
          </a:ln>
        </p:spPr>
      </p:pic>
      <p:pic>
        <p:nvPicPr>
          <p:cNvPr id="200" name="Google Shape;200;p32"/>
          <p:cNvPicPr preferRelativeResize="0"/>
          <p:nvPr/>
        </p:nvPicPr>
        <p:blipFill rotWithShape="1">
          <a:blip r:embed="rId8">
            <a:alphaModFix/>
          </a:blip>
          <a:srcRect b="0" l="14522" r="0" t="0"/>
          <a:stretch/>
        </p:blipFill>
        <p:spPr>
          <a:xfrm>
            <a:off x="2747915" y="4395838"/>
            <a:ext cx="180159" cy="251788"/>
          </a:xfrm>
          <a:prstGeom prst="rect">
            <a:avLst/>
          </a:prstGeom>
          <a:noFill/>
          <a:ln>
            <a:noFill/>
          </a:ln>
        </p:spPr>
      </p:pic>
      <p:pic>
        <p:nvPicPr>
          <p:cNvPr id="201" name="Google Shape;201;p32"/>
          <p:cNvPicPr preferRelativeResize="0"/>
          <p:nvPr/>
        </p:nvPicPr>
        <p:blipFill rotWithShape="1">
          <a:blip r:embed="rId8">
            <a:alphaModFix/>
          </a:blip>
          <a:srcRect b="0" l="14522" r="0" t="0"/>
          <a:stretch/>
        </p:blipFill>
        <p:spPr>
          <a:xfrm>
            <a:off x="1763050" y="4589150"/>
            <a:ext cx="124900" cy="174575"/>
          </a:xfrm>
          <a:prstGeom prst="rect">
            <a:avLst/>
          </a:prstGeom>
          <a:noFill/>
          <a:ln>
            <a:noFill/>
          </a:ln>
        </p:spPr>
      </p:pic>
      <p:pic>
        <p:nvPicPr>
          <p:cNvPr id="202" name="Google Shape;202;p32"/>
          <p:cNvPicPr preferRelativeResize="0"/>
          <p:nvPr/>
        </p:nvPicPr>
        <p:blipFill rotWithShape="1">
          <a:blip r:embed="rId8">
            <a:alphaModFix/>
          </a:blip>
          <a:srcRect b="0" l="14522" r="0" t="0"/>
          <a:stretch/>
        </p:blipFill>
        <p:spPr>
          <a:xfrm>
            <a:off x="1808700" y="2838350"/>
            <a:ext cx="124900" cy="174575"/>
          </a:xfrm>
          <a:prstGeom prst="rect">
            <a:avLst/>
          </a:prstGeom>
          <a:noFill/>
          <a:ln>
            <a:noFill/>
          </a:ln>
        </p:spPr>
      </p:pic>
      <p:pic>
        <p:nvPicPr>
          <p:cNvPr id="203" name="Google Shape;203;p32"/>
          <p:cNvPicPr preferRelativeResize="0"/>
          <p:nvPr/>
        </p:nvPicPr>
        <p:blipFill>
          <a:blip r:embed="rId9">
            <a:alphaModFix/>
          </a:blip>
          <a:stretch>
            <a:fillRect/>
          </a:stretch>
        </p:blipFill>
        <p:spPr>
          <a:xfrm>
            <a:off x="3016382" y="2208150"/>
            <a:ext cx="266393" cy="280425"/>
          </a:xfrm>
          <a:prstGeom prst="rect">
            <a:avLst/>
          </a:prstGeom>
          <a:noFill/>
          <a:ln>
            <a:noFill/>
          </a:ln>
        </p:spPr>
      </p:pic>
      <p:pic>
        <p:nvPicPr>
          <p:cNvPr id="204" name="Google Shape;204;p32"/>
          <p:cNvPicPr preferRelativeResize="0"/>
          <p:nvPr/>
        </p:nvPicPr>
        <p:blipFill rotWithShape="1">
          <a:blip r:embed="rId8">
            <a:alphaModFix/>
          </a:blip>
          <a:srcRect b="0" l="14522" r="0" t="0"/>
          <a:stretch/>
        </p:blipFill>
        <p:spPr>
          <a:xfrm>
            <a:off x="2523100" y="2208150"/>
            <a:ext cx="200650" cy="280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idx="4294967295" type="title"/>
          </p:nvPr>
        </p:nvSpPr>
        <p:spPr>
          <a:xfrm>
            <a:off x="628650" y="197650"/>
            <a:ext cx="8330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Matrix Completion via Singular Value Threshold</a:t>
            </a:r>
            <a:endParaRPr/>
          </a:p>
        </p:txBody>
      </p:sp>
      <p:sp>
        <p:nvSpPr>
          <p:cNvPr id="210" name="Google Shape;210;p33"/>
          <p:cNvSpPr txBox="1"/>
          <p:nvPr>
            <p:ph idx="4294967295" type="body"/>
          </p:nvPr>
        </p:nvSpPr>
        <p:spPr>
          <a:xfrm>
            <a:off x="493800" y="1216825"/>
            <a:ext cx="7845300" cy="3573600"/>
          </a:xfrm>
          <a:prstGeom prst="rect">
            <a:avLst/>
          </a:prstGeom>
          <a:noFill/>
          <a:ln>
            <a:noFill/>
          </a:ln>
        </p:spPr>
        <p:txBody>
          <a:bodyPr anchorCtr="0" anchor="t" bIns="34275" lIns="68575" spcFirstLastPara="1" rIns="68575" wrap="square" tIns="34275">
            <a:normAutofit/>
          </a:bodyPr>
          <a:lstStyle/>
          <a:p>
            <a:pPr indent="-171450" lvl="0" marL="177800" rtl="0" algn="l">
              <a:lnSpc>
                <a:spcPct val="150000"/>
              </a:lnSpc>
              <a:spcBef>
                <a:spcPts val="0"/>
              </a:spcBef>
              <a:spcAft>
                <a:spcPts val="0"/>
              </a:spcAft>
              <a:buSzPts val="2100"/>
              <a:buChar char="•"/>
            </a:pPr>
            <a:r>
              <a:rPr lang="en"/>
              <a:t>From                                                                  to                              </a:t>
            </a:r>
            <a:endParaRPr/>
          </a:p>
          <a:p>
            <a:pPr indent="0" lvl="0" marL="0" rtl="0" algn="l">
              <a:lnSpc>
                <a:spcPct val="150000"/>
              </a:lnSpc>
              <a:spcBef>
                <a:spcPts val="0"/>
              </a:spcBef>
              <a:spcAft>
                <a:spcPts val="0"/>
              </a:spcAft>
              <a:buNone/>
            </a:pPr>
            <a:r>
              <a:rPr lang="en"/>
              <a:t>   </a:t>
            </a:r>
            <a:endParaRPr/>
          </a:p>
          <a:p>
            <a:pPr indent="0" lvl="0" marL="0" rtl="0" algn="l">
              <a:lnSpc>
                <a:spcPct val="150000"/>
              </a:lnSpc>
              <a:spcBef>
                <a:spcPts val="0"/>
              </a:spcBef>
              <a:spcAft>
                <a:spcPts val="0"/>
              </a:spcAft>
              <a:buNone/>
            </a:pPr>
            <a:r>
              <a:rPr lang="en"/>
              <a:t>   equation holds when       is large.</a:t>
            </a:r>
            <a:endParaRPr/>
          </a:p>
          <a:p>
            <a:pPr indent="-171450" lvl="0" marL="177800" rtl="0" algn="l">
              <a:lnSpc>
                <a:spcPct val="150000"/>
              </a:lnSpc>
              <a:spcBef>
                <a:spcPts val="0"/>
              </a:spcBef>
              <a:spcAft>
                <a:spcPts val="0"/>
              </a:spcAft>
              <a:buSzPts val="2100"/>
              <a:buChar char="•"/>
            </a:pPr>
            <a:r>
              <a:rPr lang="en"/>
              <a:t>S</a:t>
            </a:r>
            <a:r>
              <a:rPr lang="en"/>
              <a:t>oft-thresholding operator</a:t>
            </a:r>
            <a:endParaRPr/>
          </a:p>
          <a:p>
            <a:pPr indent="-171450" lvl="0" marL="177800" rtl="0" algn="l">
              <a:lnSpc>
                <a:spcPct val="150000"/>
              </a:lnSpc>
              <a:spcBef>
                <a:spcPts val="0"/>
              </a:spcBef>
              <a:spcAft>
                <a:spcPts val="0"/>
              </a:spcAft>
              <a:buSzPts val="2100"/>
              <a:buChar char="•"/>
            </a:pPr>
            <a:r>
              <a:rPr lang="en"/>
              <a:t>Can verify                                  </a:t>
            </a:r>
            <a:r>
              <a:rPr lang="en"/>
              <a:t>                        , and                                       is convex, it has global minimizer.</a:t>
            </a:r>
            <a:endParaRPr/>
          </a:p>
          <a:p>
            <a:pPr indent="0" lvl="0" marL="0" rtl="0" algn="l">
              <a:lnSpc>
                <a:spcPct val="150000"/>
              </a:lnSpc>
              <a:spcBef>
                <a:spcPts val="0"/>
              </a:spcBef>
              <a:spcAft>
                <a:spcPts val="0"/>
              </a:spcAft>
              <a:buNone/>
            </a:pPr>
            <a:r>
              <a:t/>
            </a:r>
            <a:endParaRPr/>
          </a:p>
        </p:txBody>
      </p:sp>
      <p:pic>
        <p:nvPicPr>
          <p:cNvPr id="211" name="Google Shape;211;p33"/>
          <p:cNvPicPr preferRelativeResize="0"/>
          <p:nvPr/>
        </p:nvPicPr>
        <p:blipFill rotWithShape="1">
          <a:blip r:embed="rId3">
            <a:alphaModFix/>
          </a:blip>
          <a:srcRect b="39562" l="0" r="0" t="0"/>
          <a:stretch/>
        </p:blipFill>
        <p:spPr>
          <a:xfrm>
            <a:off x="1334950" y="1720325"/>
            <a:ext cx="1724725" cy="451175"/>
          </a:xfrm>
          <a:prstGeom prst="rect">
            <a:avLst/>
          </a:prstGeom>
          <a:noFill/>
          <a:ln>
            <a:noFill/>
          </a:ln>
        </p:spPr>
      </p:pic>
      <p:pic>
        <p:nvPicPr>
          <p:cNvPr id="212" name="Google Shape;212;p33"/>
          <p:cNvPicPr preferRelativeResize="0"/>
          <p:nvPr/>
        </p:nvPicPr>
        <p:blipFill rotWithShape="1">
          <a:blip r:embed="rId3">
            <a:alphaModFix/>
          </a:blip>
          <a:srcRect b="0" l="25300" r="0" t="62840"/>
          <a:stretch/>
        </p:blipFill>
        <p:spPr>
          <a:xfrm>
            <a:off x="3195475" y="1774213"/>
            <a:ext cx="1594875" cy="343400"/>
          </a:xfrm>
          <a:prstGeom prst="rect">
            <a:avLst/>
          </a:prstGeom>
          <a:noFill/>
          <a:ln>
            <a:noFill/>
          </a:ln>
        </p:spPr>
      </p:pic>
      <p:pic>
        <p:nvPicPr>
          <p:cNvPr id="213" name="Google Shape;213;p33"/>
          <p:cNvPicPr preferRelativeResize="0"/>
          <p:nvPr/>
        </p:nvPicPr>
        <p:blipFill>
          <a:blip r:embed="rId4">
            <a:alphaModFix/>
          </a:blip>
          <a:stretch>
            <a:fillRect/>
          </a:stretch>
        </p:blipFill>
        <p:spPr>
          <a:xfrm>
            <a:off x="3094950" y="2251027"/>
            <a:ext cx="238300" cy="257350"/>
          </a:xfrm>
          <a:prstGeom prst="rect">
            <a:avLst/>
          </a:prstGeom>
          <a:noFill/>
          <a:ln>
            <a:noFill/>
          </a:ln>
        </p:spPr>
      </p:pic>
      <p:pic>
        <p:nvPicPr>
          <p:cNvPr id="214" name="Google Shape;214;p33"/>
          <p:cNvPicPr preferRelativeResize="0"/>
          <p:nvPr/>
        </p:nvPicPr>
        <p:blipFill rotWithShape="1">
          <a:blip r:embed="rId5">
            <a:alphaModFix/>
          </a:blip>
          <a:srcRect b="0" l="0" r="3966" t="0"/>
          <a:stretch/>
        </p:blipFill>
        <p:spPr>
          <a:xfrm>
            <a:off x="3762575" y="2714100"/>
            <a:ext cx="4362974" cy="391050"/>
          </a:xfrm>
          <a:prstGeom prst="rect">
            <a:avLst/>
          </a:prstGeom>
          <a:noFill/>
          <a:ln>
            <a:noFill/>
          </a:ln>
        </p:spPr>
      </p:pic>
      <p:pic>
        <p:nvPicPr>
          <p:cNvPr id="215" name="Google Shape;215;p33"/>
          <p:cNvPicPr preferRelativeResize="0"/>
          <p:nvPr/>
        </p:nvPicPr>
        <p:blipFill>
          <a:blip r:embed="rId6">
            <a:alphaModFix/>
          </a:blip>
          <a:stretch>
            <a:fillRect/>
          </a:stretch>
        </p:blipFill>
        <p:spPr>
          <a:xfrm>
            <a:off x="1954650" y="3118575"/>
            <a:ext cx="3291975" cy="547400"/>
          </a:xfrm>
          <a:prstGeom prst="rect">
            <a:avLst/>
          </a:prstGeom>
          <a:noFill/>
          <a:ln>
            <a:noFill/>
          </a:ln>
        </p:spPr>
      </p:pic>
      <p:pic>
        <p:nvPicPr>
          <p:cNvPr id="216" name="Google Shape;216;p33"/>
          <p:cNvPicPr preferRelativeResize="0"/>
          <p:nvPr/>
        </p:nvPicPr>
        <p:blipFill rotWithShape="1">
          <a:blip r:embed="rId7">
            <a:alphaModFix/>
          </a:blip>
          <a:srcRect b="0" l="0" r="0" t="20401"/>
          <a:stretch/>
        </p:blipFill>
        <p:spPr>
          <a:xfrm>
            <a:off x="5945100" y="3236771"/>
            <a:ext cx="2007000" cy="311016"/>
          </a:xfrm>
          <a:prstGeom prst="rect">
            <a:avLst/>
          </a:prstGeom>
          <a:noFill/>
          <a:ln>
            <a:noFill/>
          </a:ln>
        </p:spPr>
      </p:pic>
      <p:pic>
        <p:nvPicPr>
          <p:cNvPr id="217" name="Google Shape;217;p33"/>
          <p:cNvPicPr preferRelativeResize="0"/>
          <p:nvPr/>
        </p:nvPicPr>
        <p:blipFill rotWithShape="1">
          <a:blip r:embed="rId8">
            <a:alphaModFix/>
          </a:blip>
          <a:srcRect b="0" l="8999" r="731" t="0"/>
          <a:stretch/>
        </p:blipFill>
        <p:spPr>
          <a:xfrm>
            <a:off x="1556850" y="1285750"/>
            <a:ext cx="3459899" cy="394575"/>
          </a:xfrm>
          <a:prstGeom prst="rect">
            <a:avLst/>
          </a:prstGeom>
          <a:noFill/>
          <a:ln>
            <a:noFill/>
          </a:ln>
        </p:spPr>
      </p:pic>
      <p:pic>
        <p:nvPicPr>
          <p:cNvPr id="218" name="Google Shape;218;p33"/>
          <p:cNvPicPr preferRelativeResize="0"/>
          <p:nvPr/>
        </p:nvPicPr>
        <p:blipFill rotWithShape="1">
          <a:blip r:embed="rId9">
            <a:alphaModFix/>
          </a:blip>
          <a:srcRect b="0" l="14522" r="0" t="0"/>
          <a:stretch/>
        </p:blipFill>
        <p:spPr>
          <a:xfrm>
            <a:off x="3790665" y="1285738"/>
            <a:ext cx="180159" cy="251788"/>
          </a:xfrm>
          <a:prstGeom prst="rect">
            <a:avLst/>
          </a:prstGeom>
          <a:noFill/>
          <a:ln>
            <a:noFill/>
          </a:ln>
        </p:spPr>
      </p:pic>
      <p:pic>
        <p:nvPicPr>
          <p:cNvPr id="219" name="Google Shape;219;p33"/>
          <p:cNvPicPr preferRelativeResize="0"/>
          <p:nvPr/>
        </p:nvPicPr>
        <p:blipFill rotWithShape="1">
          <a:blip r:embed="rId9">
            <a:alphaModFix/>
          </a:blip>
          <a:srcRect b="0" l="14522" r="0" t="0"/>
          <a:stretch/>
        </p:blipFill>
        <p:spPr>
          <a:xfrm>
            <a:off x="2395340" y="1285738"/>
            <a:ext cx="180159" cy="251788"/>
          </a:xfrm>
          <a:prstGeom prst="rect">
            <a:avLst/>
          </a:prstGeom>
          <a:noFill/>
          <a:ln>
            <a:noFill/>
          </a:ln>
        </p:spPr>
      </p:pic>
      <p:pic>
        <p:nvPicPr>
          <p:cNvPr id="220" name="Google Shape;220;p33"/>
          <p:cNvPicPr preferRelativeResize="0"/>
          <p:nvPr/>
        </p:nvPicPr>
        <p:blipFill rotWithShape="1">
          <a:blip r:embed="rId9">
            <a:alphaModFix/>
          </a:blip>
          <a:srcRect b="0" l="14522" r="0" t="0"/>
          <a:stretch/>
        </p:blipFill>
        <p:spPr>
          <a:xfrm>
            <a:off x="1410475" y="1479050"/>
            <a:ext cx="124900" cy="17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PS">
  <a:themeElements>
    <a:clrScheme name="WPS">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